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Juliana Mendes Santiago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0" Type="http://schemas.openxmlformats.org/officeDocument/2006/relationships/slide" Target="slides/slide4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1-07-21T07:42:42.068">
    <p:pos x="196" y="725"/>
    <p:text>Rascunho, adicionem mais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e4edfca4d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e4edfca4d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e4edfca4d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e4edfca4d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e4edfca4d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e4edfca4d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e4edfca4d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e4edfca4d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4edfca4d6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4edfca4d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e5ef0bd8f4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e5ef0bd8f4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4edfca4d6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e4edfca4d6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e5ef0bd8f4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e5ef0bd8f4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e4edfca4d6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e4edfca4d6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e5ef0bd8f4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e5ef0bd8f4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e4edfca4d6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e4edfca4d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e5ef0bd8f4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e5ef0bd8f4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e4edfca4d6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e4edfca4d6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e4edfca4d6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e4edfca4d6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e4edfca4d6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e4edfca4d6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e4edfca4d6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e4edfca4d6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e4edfca4d6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e4edfca4d6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e5076e338b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e5076e338b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e5076e338b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e5076e338b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e4edfca4d6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e4edfca4d6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e5076e338b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e5076e338b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e5076e338b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e5076e338b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e4edfca4d6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e4edfca4d6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e5076e338b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e5076e338b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e5076e338b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e5076e338b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e4edfca4d6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e4edfca4d6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e5076e338b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e5076e338b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e5076e338b_1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e5076e338b_1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e4edfca4d6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e4edfca4d6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e5f1d8078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e5f1d8078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e5f1d8078f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e5f1d8078f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e4edfca4d6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e4edfca4d6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e5f1d8078f_3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e5f1d8078f_3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e5f1d8078f_3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e5f1d8078f_3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e4edfca4d6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e4edfca4d6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e5f1d8078f_3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e5f1d8078f_3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e5f1d8078f_3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e5f1d8078f_3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e4edfca4d6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e4edfca4d6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e5f1d8078f_3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e5f1d8078f_3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e5f1d8078f_3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e5f1d8078f_3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e4edfca4d6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e4edfca4d6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e5f1d8078f_3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e5f1d8078f_3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e5ef0bd8f4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e5ef0bd8f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1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pt.wikipedia.org/wiki/Rede_social" TargetMode="External"/><Relationship Id="rId4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en.wikipedia.org/wiki/Mark_Getty" TargetMode="External"/><Relationship Id="rId4" Type="http://schemas.openxmlformats.org/officeDocument/2006/relationships/hyperlink" Target="https://en.wikipedia.org/wiki/Jonathan_Klein_(Getty_Images)" TargetMode="External"/><Relationship Id="rId9" Type="http://schemas.openxmlformats.org/officeDocument/2006/relationships/hyperlink" Target="http://gettyimages.com/" TargetMode="External"/><Relationship Id="rId5" Type="http://schemas.openxmlformats.org/officeDocument/2006/relationships/hyperlink" Target="https://en.wikipedia.org/wiki/Visual_media" TargetMode="External"/><Relationship Id="rId6" Type="http://schemas.openxmlformats.org/officeDocument/2006/relationships/hyperlink" Target="https://en.wikipedia.org/wiki/Seattle" TargetMode="External"/><Relationship Id="rId7" Type="http://schemas.openxmlformats.org/officeDocument/2006/relationships/hyperlink" Target="https://en.wikipedia.org/wiki/IStock" TargetMode="External"/><Relationship Id="rId8" Type="http://schemas.openxmlformats.org/officeDocument/2006/relationships/hyperlink" Target="https://en.wikipedia.org/wiki/Unsplash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s://library.artstor.org/" TargetMode="External"/><Relationship Id="rId4" Type="http://schemas.openxmlformats.org/officeDocument/2006/relationships/hyperlink" Target="http://www.artstor.org/jstorforum/" TargetMode="External"/><Relationship Id="rId5" Type="http://schemas.openxmlformats.org/officeDocument/2006/relationships/image" Target="../media/image2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www.ithaka.org/" TargetMode="External"/><Relationship Id="rId4" Type="http://schemas.openxmlformats.org/officeDocument/2006/relationships/hyperlink" Target="https://about.jstor.org/artstor-updates/" TargetMode="External"/><Relationship Id="rId5" Type="http://schemas.openxmlformats.org/officeDocument/2006/relationships/image" Target="../media/image2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s://collections.louvre.fr/en/page/apropos" TargetMode="External"/><Relationship Id="rId4" Type="http://schemas.openxmlformats.org/officeDocument/2006/relationships/hyperlink" Target="https://www.flickr.com/search/?text=olimp%C3%ADadas" TargetMode="External"/><Relationship Id="rId5" Type="http://schemas.openxmlformats.org/officeDocument/2006/relationships/hyperlink" Target="https://en.wikipedia.org/wiki/Artstor#History" TargetMode="External"/><Relationship Id="rId6" Type="http://schemas.openxmlformats.org/officeDocument/2006/relationships/hyperlink" Target="https://library.artstor.org/#/collection/87731146" TargetMode="Externa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hyperlink" Target="https://en.wikipedia.org/wiki/Flickr#Access_control" TargetMode="External"/><Relationship Id="rId4" Type="http://schemas.openxmlformats.org/officeDocument/2006/relationships/hyperlink" Target="https://www.google.com.br/url?sa=t&amp;rct=j&amp;q=&amp;esrc=s&amp;source=web&amp;cd=&amp;cad=rja&amp;uact=8&amp;ved=2ahUKEwjvoKK7x_TxAhWBq5UCHcnrBrQQFjAHegQIBBAD&amp;url=https%3A%2F%2Fdiariodorio.com%2Fa-historia-da-biblioteca-nacional-rio-de-janeiro%2F%23%3A~%3Atext%3DNo%2520ano%2520de%25201810%252C%2520no%2Caberta%2520ao%2520p%25C3%25BAblico%2520em%25201814.&amp;usg=AOvVaw150zE8HWTqmNzihDAmM_qu" TargetMode="Externa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s://www.louvre.fr/en/explore" TargetMode="External"/><Relationship Id="rId4" Type="http://schemas.openxmlformats.org/officeDocument/2006/relationships/hyperlink" Target="https://catalog.loc.gov/" TargetMode="External"/><Relationship Id="rId10" Type="http://schemas.openxmlformats.org/officeDocument/2006/relationships/hyperlink" Target="https://www.aguia.usp.br/bases-dados/" TargetMode="External"/><Relationship Id="rId9" Type="http://schemas.openxmlformats.org/officeDocument/2006/relationships/hyperlink" Target="https://www.gettyimages.com.br/search/2/image?phrase=olimp%C3%ADadas" TargetMode="External"/><Relationship Id="rId5" Type="http://schemas.openxmlformats.org/officeDocument/2006/relationships/hyperlink" Target="https://pt.wikipedia.org/wiki/Museu_do_Louvre" TargetMode="External"/><Relationship Id="rId6" Type="http://schemas.openxmlformats.org/officeDocument/2006/relationships/hyperlink" Target="https://br.pinterest.com/" TargetMode="External"/><Relationship Id="rId7" Type="http://schemas.openxmlformats.org/officeDocument/2006/relationships/hyperlink" Target="https://canaltech.com.br/empresa/pinterest/" TargetMode="External"/><Relationship Id="rId8" Type="http://schemas.openxmlformats.org/officeDocument/2006/relationships/hyperlink" Target="https://about.jstor.org/librarian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280550" y="1763700"/>
            <a:ext cx="8666100" cy="13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Guia de Bases Audiovisuais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Imagem e Imagens em Movimento</a:t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4062850" y="3694950"/>
            <a:ext cx="4671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Ana Julia Corrêa Batista dos Santos Nº USP: 11226955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Juliana Mendes Santiago Nº USP: 11298827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Thalia Alves da Silva Nº USP: 11227125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1459950" y="3096500"/>
            <a:ext cx="62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VERSÃO 1.0</a:t>
            </a:r>
            <a:endParaRPr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Definições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100"/>
              <a:t>Base/banco de dados audiovisual de acordo com o Dicionário de Biblioteconomia e Arquivologia:</a:t>
            </a:r>
            <a:endParaRPr b="1" sz="2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/>
              <a:t>“A</a:t>
            </a:r>
            <a:r>
              <a:rPr lang="pt-BR"/>
              <a:t>rquivo que tem </a:t>
            </a:r>
            <a:r>
              <a:rPr lang="pt-BR"/>
              <a:t>custódia</a:t>
            </a:r>
            <a:r>
              <a:rPr lang="pt-BR"/>
              <a:t> de "documentos que consistem na reprodução de imagens fixas ou móveis e dos registros sonoros, sem levar em consideração o suporte desses documentos". [...] arquivo de ilustrações, arquivo fotográfico, arquivo iconográfico, arquivo sonoro, banco de imagens, cinemateca.”</a:t>
            </a:r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0" y="4618425"/>
            <a:ext cx="9144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00"/>
              <a:t>CUNHA, Murilo Bastos da; CAVALCANTI, Cordélia Robalinho de Oliveira. Dicionário de Biblioteconomia e Arquivologia. Brasília: Briquet de Lemos, 2008. xvi, 451 p.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Introdução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75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pt-BR" sz="1530"/>
              <a:t>O audiovisual ainda não é uma área estabelecida como de fácil diálogo com a biblioteconomia/ciência da informação, seja por questões de construção de vocabulário controlado seja pela dificuldade de abstração da subjetividade na hora da catalogação e indexação. Vale ressaltar também o problema do grande peso dos arquivos audiovisuais em relação aos bibliográficos, exigindo servidor robusto para que a base consiga se manter </a:t>
            </a:r>
            <a:r>
              <a:rPr i="1" lang="pt-BR" sz="1530"/>
              <a:t>online</a:t>
            </a:r>
            <a:r>
              <a:rPr lang="pt-BR" sz="1530"/>
              <a:t>.</a:t>
            </a:r>
            <a:endParaRPr sz="153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pt-BR" sz="1530"/>
              <a:t>	Porém, essas dificuldades precisam ser resolvidas o quanto antes visto que o universo digital é extremamente iconográfico e depende da multimídia. E como sabemos a partir dos primórdios da documentação, a ausência de organização e curadoria banaliza seu poder de construção de conhecimento e dificulta o acesso à informação que sempre foi indispensável, mas que agora é ainda mais frente a explosão informacional em que vivemos.</a:t>
            </a:r>
            <a:endParaRPr sz="1530"/>
          </a:p>
          <a:p>
            <a:pPr indent="45720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pt-BR" sz="1530"/>
              <a:t>Pensando nisso, este guia foi criado como forma de incentivar o acesso às bases de dados audiovisuais (com foco em imagem e imagem em movimento) e levantar a discussão de melhoria das mesmas bem como incentivar a criação de novas visto que não existem muitas no Brasil.</a:t>
            </a:r>
            <a:endParaRPr sz="153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Tipos de Bases Audiovisuais (neste guia)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Histórica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Científica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Comercial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Cultural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Rede Social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/>
              <a:t>Catálogo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Bases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Pinterest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81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público-alvo:</a:t>
            </a:r>
            <a:r>
              <a:rPr lang="pt-BR" sz="1400">
                <a:solidFill>
                  <a:schemeClr val="dk1"/>
                </a:solidFill>
              </a:rPr>
              <a:t> amplo acesso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autoria:</a:t>
            </a:r>
            <a:r>
              <a:rPr lang="pt-BR" sz="1400">
                <a:solidFill>
                  <a:schemeClr val="dk1"/>
                </a:solidFill>
              </a:rPr>
              <a:t> Paul Sciarra, Evan Sharp e Ben Silbermann.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informações da casa editorial: </a:t>
            </a:r>
            <a:r>
              <a:rPr b="1" lang="pt-BR" sz="1350">
                <a:solidFill>
                  <a:srgbClr val="202122"/>
                </a:solidFill>
                <a:highlight>
                  <a:srgbClr val="FFFFFF"/>
                </a:highlight>
              </a:rPr>
              <a:t>Pinterest </a:t>
            </a:r>
            <a:r>
              <a:rPr lang="pt-BR" sz="1350">
                <a:solidFill>
                  <a:srgbClr val="202122"/>
                </a:solidFill>
                <a:highlight>
                  <a:srgbClr val="FFFFFF"/>
                </a:highlight>
              </a:rPr>
              <a:t>é uma </a:t>
            </a:r>
            <a:r>
              <a:rPr lang="pt-BR" sz="13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rede social</a:t>
            </a:r>
            <a:r>
              <a:rPr lang="pt-BR" sz="1350">
                <a:solidFill>
                  <a:srgbClr val="202122"/>
                </a:solidFill>
                <a:highlight>
                  <a:srgbClr val="FFFFFF"/>
                </a:highlight>
              </a:rPr>
              <a:t> de compartilhamento de fotos. </a:t>
            </a:r>
            <a:endParaRPr sz="135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tipo de bases:</a:t>
            </a:r>
            <a:r>
              <a:rPr lang="pt-BR" sz="1400">
                <a:solidFill>
                  <a:schemeClr val="dk1"/>
                </a:solidFill>
              </a:rPr>
              <a:t> rede social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tipo de pesquisa: </a:t>
            </a:r>
            <a:r>
              <a:rPr lang="pt-BR" sz="1400">
                <a:solidFill>
                  <a:schemeClr val="dk1"/>
                </a:solidFill>
              </a:rPr>
              <a:t>simples.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sede: </a:t>
            </a:r>
            <a:r>
              <a:rPr lang="pt-BR" sz="1400">
                <a:solidFill>
                  <a:schemeClr val="dk1"/>
                </a:solidFill>
              </a:rPr>
              <a:t>EUA.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acesso: </a:t>
            </a:r>
            <a:r>
              <a:rPr lang="pt-BR" sz="1400">
                <a:solidFill>
                  <a:schemeClr val="dk1"/>
                </a:solidFill>
              </a:rPr>
              <a:t>aberto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assuntos:</a:t>
            </a:r>
            <a:r>
              <a:rPr lang="pt-BR" sz="1400">
                <a:solidFill>
                  <a:schemeClr val="dk1"/>
                </a:solidFill>
              </a:rPr>
              <a:t> existem imagens de todos os tipos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08">
                <a:solidFill>
                  <a:schemeClr val="dk1"/>
                </a:solidFill>
              </a:rPr>
              <a:t>O Pinterest foi lançado oficialmente em 2010. Fundada por Ben Silbermann, nos Estados Unidos, a rede social de compartilhamento de fotos foi eleita como um dos melhores sites de 2011. O aplicativo permite que os usuários compartilhem e gerenciem imagens em categorias diversas, como moda, viagens, empreendedorismo, decoração e alimentação.(CANALTECH, 2021)</a:t>
            </a:r>
            <a:endParaRPr sz="1308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08">
                <a:solidFill>
                  <a:schemeClr val="dk1"/>
                </a:solidFill>
              </a:rPr>
              <a:t>Atualmente, o Pinterest conta com mais de 200 milhões de usuários em todo o mundo. Além disso, a plataforma é responsável pelo armazenamento de 100 bilhões de ideias. Segundo dados da empresa, cerca de 2 bilhões de pesquisas são feitas mensalmente no Pinterest, sendo 300 milhões pesquisas por imagem</a:t>
            </a:r>
            <a:r>
              <a:rPr lang="pt-BR" sz="1308">
                <a:solidFill>
                  <a:schemeClr val="dk1"/>
                </a:solidFill>
              </a:rPr>
              <a:t>(CANALTECH, 2021)</a:t>
            </a:r>
            <a:r>
              <a:rPr lang="pt-BR" sz="1308">
                <a:solidFill>
                  <a:schemeClr val="dk1"/>
                </a:solidFill>
              </a:rPr>
              <a:t>.</a:t>
            </a:r>
            <a:endParaRPr sz="1308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8">
              <a:solidFill>
                <a:schemeClr val="dk1"/>
              </a:solidFill>
            </a:endParaRPr>
          </a:p>
        </p:txBody>
      </p:sp>
      <p:pic>
        <p:nvPicPr>
          <p:cNvPr id="87" name="Google Shape;87;p18"/>
          <p:cNvPicPr preferRelativeResize="0"/>
          <p:nvPr/>
        </p:nvPicPr>
        <p:blipFill rotWithShape="1">
          <a:blip r:embed="rId4">
            <a:alphaModFix/>
          </a:blip>
          <a:srcRect b="47086" l="16250" r="73616" t="34627"/>
          <a:stretch/>
        </p:blipFill>
        <p:spPr>
          <a:xfrm>
            <a:off x="7654825" y="335725"/>
            <a:ext cx="926599" cy="94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297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9"/>
          <p:cNvPicPr preferRelativeResize="0"/>
          <p:nvPr/>
        </p:nvPicPr>
        <p:blipFill rotWithShape="1">
          <a:blip r:embed="rId3">
            <a:alphaModFix/>
          </a:blip>
          <a:srcRect b="5456" l="0" r="0" t="13709"/>
          <a:stretch/>
        </p:blipFill>
        <p:spPr>
          <a:xfrm>
            <a:off x="311700" y="793705"/>
            <a:ext cx="8696775" cy="3972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/>
              <a:t>Coleções Digitais da Biblioteca do Congresso</a:t>
            </a:r>
            <a:endParaRPr sz="2500"/>
          </a:p>
        </p:txBody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311700" y="1152475"/>
            <a:ext cx="3837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dk1"/>
                </a:solidFill>
              </a:rPr>
              <a:t>público-alvo:</a:t>
            </a:r>
            <a:r>
              <a:rPr lang="pt-BR" sz="1400">
                <a:solidFill>
                  <a:schemeClr val="dk1"/>
                </a:solidFill>
              </a:rPr>
              <a:t> pesquisadores e usuários da biblioteca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dk1"/>
                </a:solidFill>
              </a:rPr>
              <a:t>autoria:</a:t>
            </a:r>
            <a:r>
              <a:rPr lang="pt-BR" sz="1400">
                <a:solidFill>
                  <a:schemeClr val="dk1"/>
                </a:solidFill>
              </a:rPr>
              <a:t> inaugurada por presidentes americanos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dk1"/>
                </a:solidFill>
              </a:rPr>
              <a:t>informações da casa editorial: </a:t>
            </a:r>
            <a:r>
              <a:rPr lang="pt-BR" sz="1400">
                <a:solidFill>
                  <a:schemeClr val="dk1"/>
                </a:solidFill>
              </a:rPr>
              <a:t> Uma das bibliotecas com maior acervo nos Estados Unidos</a:t>
            </a:r>
            <a:endParaRPr sz="135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dk1"/>
                </a:solidFill>
              </a:rPr>
              <a:t>tipo de bases:</a:t>
            </a:r>
            <a:r>
              <a:rPr lang="pt-BR" sz="1400">
                <a:solidFill>
                  <a:schemeClr val="dk1"/>
                </a:solidFill>
              </a:rPr>
              <a:t> catálogo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dk1"/>
                </a:solidFill>
              </a:rPr>
              <a:t>tipo de pesquisa: </a:t>
            </a:r>
            <a:r>
              <a:rPr lang="pt-BR" sz="1400">
                <a:solidFill>
                  <a:schemeClr val="dk1"/>
                </a:solidFill>
              </a:rPr>
              <a:t>simples, avançada e por palavras-chave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dk1"/>
                </a:solidFill>
              </a:rPr>
              <a:t>sede: </a:t>
            </a:r>
            <a:r>
              <a:rPr lang="pt-BR" sz="1400">
                <a:solidFill>
                  <a:schemeClr val="dk1"/>
                </a:solidFill>
              </a:rPr>
              <a:t>Washington, DC.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dk1"/>
                </a:solidFill>
              </a:rPr>
              <a:t>acesso: </a:t>
            </a:r>
            <a:r>
              <a:rPr lang="pt-BR" sz="1400">
                <a:solidFill>
                  <a:schemeClr val="dk1"/>
                </a:solidFill>
              </a:rPr>
              <a:t>aberto e fechado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assuntos:</a:t>
            </a:r>
            <a:r>
              <a:rPr lang="pt-BR" sz="1400">
                <a:solidFill>
                  <a:schemeClr val="dk1"/>
                </a:solidFill>
              </a:rPr>
              <a:t> diversos. 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20"/>
          <p:cNvPicPr preferRelativeResize="0"/>
          <p:nvPr/>
        </p:nvPicPr>
        <p:blipFill rotWithShape="1">
          <a:blip r:embed="rId3">
            <a:alphaModFix/>
          </a:blip>
          <a:srcRect b="62145" l="5874" r="77970" t="21136"/>
          <a:stretch/>
        </p:blipFill>
        <p:spPr>
          <a:xfrm>
            <a:off x="7198200" y="158249"/>
            <a:ext cx="1477250" cy="859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 txBox="1"/>
          <p:nvPr/>
        </p:nvSpPr>
        <p:spPr>
          <a:xfrm>
            <a:off x="4069150" y="1152175"/>
            <a:ext cx="43242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história começa em 1800, quando a biblioteca foi inaugurada, no prédio do Capitólio, com apenas 740 livros. Anos mais tarde, em 1814, a pequena biblioteca foi incendiada por tropas britânicas que invadiram o Congresso. O novo acervo foi montado com a oferta do presidente Thomas Jefferson. 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coleção particular, com 6487 exemplares, foi cedida à biblioteca por pouco mais de 23 mil dólares e continuou a funcionar no Capitólio. Após sofrer mais um incêndio, em 1851, somente em 1897 o prédio independente foi inaugurado, já com status de Monumento Nacional. Foi considerado o prédio mais seguro entre as bibliotecas do mundo e o primeiro a ser construído já com instalações elétricas.(BIBLIOTECA DO CONGRESSO,2018)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1"/>
          <p:cNvPicPr preferRelativeResize="0"/>
          <p:nvPr/>
        </p:nvPicPr>
        <p:blipFill rotWithShape="1">
          <a:blip r:embed="rId3">
            <a:alphaModFix/>
          </a:blip>
          <a:srcRect b="6355" l="0" r="0" t="13400"/>
          <a:stretch/>
        </p:blipFill>
        <p:spPr>
          <a:xfrm>
            <a:off x="557900" y="483450"/>
            <a:ext cx="8107075" cy="398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Artcyclopedia</a:t>
            </a:r>
            <a:endParaRPr/>
          </a:p>
        </p:txBody>
      </p:sp>
      <p:sp>
        <p:nvSpPr>
          <p:cNvPr id="113" name="Google Shape;113;p22"/>
          <p:cNvSpPr txBox="1"/>
          <p:nvPr>
            <p:ph idx="1" type="body"/>
          </p:nvPr>
        </p:nvSpPr>
        <p:spPr>
          <a:xfrm>
            <a:off x="311700" y="1504100"/>
            <a:ext cx="8417400" cy="306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público-alvo:</a:t>
            </a:r>
            <a:r>
              <a:rPr lang="pt-BR" sz="1400">
                <a:solidFill>
                  <a:schemeClr val="dk1"/>
                </a:solidFill>
              </a:rPr>
              <a:t> pesquisadores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autoria:</a:t>
            </a:r>
            <a:r>
              <a:rPr lang="pt-BR" sz="1400">
                <a:solidFill>
                  <a:schemeClr val="dk1"/>
                </a:solidFill>
              </a:rPr>
              <a:t> John Malyon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dk1"/>
                </a:solidFill>
              </a:rPr>
              <a:t>informações da casa editorial:</a:t>
            </a:r>
            <a:r>
              <a:rPr lang="pt-BR" sz="1400">
                <a:solidFill>
                  <a:schemeClr val="dk1"/>
                </a:solidFill>
              </a:rPr>
              <a:t> A Artcyclopedia só trata da arte que pode ser vista online, e indexa 2.300 sites de arte (de museus e galerias).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tipo de bases:</a:t>
            </a:r>
            <a:r>
              <a:rPr lang="pt-BR" sz="1400">
                <a:solidFill>
                  <a:schemeClr val="dk1"/>
                </a:solidFill>
              </a:rPr>
              <a:t> cultural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tipo de pesquisa: </a:t>
            </a:r>
            <a:r>
              <a:rPr lang="pt-BR" sz="1400">
                <a:solidFill>
                  <a:schemeClr val="dk1"/>
                </a:solidFill>
              </a:rPr>
              <a:t>simples: título, artista e museu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sede: </a:t>
            </a:r>
            <a:r>
              <a:rPr lang="pt-BR" sz="1400">
                <a:solidFill>
                  <a:schemeClr val="dk1"/>
                </a:solidFill>
              </a:rPr>
              <a:t>Calgary, Alberta- Canadá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acesso: </a:t>
            </a:r>
            <a:r>
              <a:rPr lang="pt-BR" sz="1400">
                <a:solidFill>
                  <a:schemeClr val="dk1"/>
                </a:solidFill>
              </a:rPr>
              <a:t>aberto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dk1"/>
                </a:solidFill>
              </a:rPr>
              <a:t>assuntos:</a:t>
            </a:r>
            <a:r>
              <a:rPr lang="pt-BR" sz="1400">
                <a:solidFill>
                  <a:schemeClr val="dk1"/>
                </a:solidFill>
              </a:rPr>
              <a:t> arte, artistas, obras de arte, museus, galerias e etc.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>
                <a:solidFill>
                  <a:schemeClr val="dk1"/>
                </a:solidFill>
              </a:rPr>
              <a:t>(não encontrei a história nem dela nem do fundador, mas ela basicamente indexa links de acesso e obras de artistas)</a:t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114" name="Google Shape;114;p22"/>
          <p:cNvPicPr preferRelativeResize="0"/>
          <p:nvPr/>
        </p:nvPicPr>
        <p:blipFill rotWithShape="1">
          <a:blip r:embed="rId3">
            <a:alphaModFix/>
          </a:blip>
          <a:srcRect b="73642" l="33631" r="33911" t="16430"/>
          <a:stretch/>
        </p:blipFill>
        <p:spPr>
          <a:xfrm>
            <a:off x="4728800" y="445025"/>
            <a:ext cx="4295824" cy="738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3"/>
          <p:cNvPicPr preferRelativeResize="0"/>
          <p:nvPr/>
        </p:nvPicPr>
        <p:blipFill rotWithShape="1">
          <a:blip r:embed="rId3">
            <a:alphaModFix/>
          </a:blip>
          <a:srcRect b="5729" l="0" r="0" t="13226"/>
          <a:stretch/>
        </p:blipFill>
        <p:spPr>
          <a:xfrm>
            <a:off x="528425" y="581575"/>
            <a:ext cx="8214175" cy="374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Biblioteca Nacional (acervo)</a:t>
            </a:r>
            <a:endParaRPr/>
          </a:p>
        </p:txBody>
      </p:sp>
      <p:sp>
        <p:nvSpPr>
          <p:cNvPr id="125" name="Google Shape;125;p24"/>
          <p:cNvSpPr txBox="1"/>
          <p:nvPr>
            <p:ph idx="1" type="body"/>
          </p:nvPr>
        </p:nvSpPr>
        <p:spPr>
          <a:xfrm>
            <a:off x="311700" y="1152475"/>
            <a:ext cx="4093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público-alvo:</a:t>
            </a:r>
            <a:r>
              <a:rPr lang="pt-BR" sz="1400">
                <a:solidFill>
                  <a:schemeClr val="dk1"/>
                </a:solidFill>
              </a:rPr>
              <a:t> população brasileira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informações da casa editorial: </a:t>
            </a:r>
            <a:r>
              <a:rPr lang="pt-BR" sz="1400">
                <a:solidFill>
                  <a:schemeClr val="dk1"/>
                </a:solidFill>
              </a:rPr>
              <a:t>depositária do patrimônio bibliográfico e documental do Brasil; suas responsabilidades incluem-se a de preservar, atualizar e divulgar uma coleção com mais de nove milhões de peças</a:t>
            </a:r>
            <a:endParaRPr sz="135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tipo de bases:</a:t>
            </a:r>
            <a:r>
              <a:rPr lang="pt-BR" sz="1400">
                <a:solidFill>
                  <a:schemeClr val="dk1"/>
                </a:solidFill>
              </a:rPr>
              <a:t> catálogo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tipo de pesquisa: </a:t>
            </a:r>
            <a:r>
              <a:rPr lang="pt-BR" sz="1400">
                <a:solidFill>
                  <a:schemeClr val="dk1"/>
                </a:solidFill>
              </a:rPr>
              <a:t>para audiovisual, avançada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sede: </a:t>
            </a:r>
            <a:r>
              <a:rPr lang="pt-BR" sz="1400">
                <a:solidFill>
                  <a:schemeClr val="dk1"/>
                </a:solidFill>
              </a:rPr>
              <a:t>Rio de Janeiro, Brasil.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acesso: </a:t>
            </a:r>
            <a:r>
              <a:rPr lang="pt-BR" sz="1400">
                <a:solidFill>
                  <a:schemeClr val="dk1"/>
                </a:solidFill>
              </a:rPr>
              <a:t>aberto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chemeClr val="dk1"/>
                </a:solidFill>
              </a:rPr>
              <a:t>assuntos:</a:t>
            </a:r>
            <a:r>
              <a:rPr lang="pt-BR" sz="1400">
                <a:solidFill>
                  <a:schemeClr val="dk1"/>
                </a:solidFill>
              </a:rPr>
              <a:t> acervo bem diverso. </a:t>
            </a:r>
            <a:endParaRPr/>
          </a:p>
        </p:txBody>
      </p:sp>
      <p:sp>
        <p:nvSpPr>
          <p:cNvPr id="126" name="Google Shape;126;p24"/>
          <p:cNvSpPr txBox="1"/>
          <p:nvPr/>
        </p:nvSpPr>
        <p:spPr>
          <a:xfrm>
            <a:off x="4572000" y="1447925"/>
            <a:ext cx="41496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202124"/>
                </a:solidFill>
                <a:highlight>
                  <a:srgbClr val="FFFFFF"/>
                </a:highlight>
              </a:rPr>
              <a:t>No ano de 1810, no Brasil, um decreto do Príncipe Regente determinou que deveria ser construída uma sede oficial para a </a:t>
            </a:r>
            <a:r>
              <a:rPr b="1" lang="pt-BR" sz="1500">
                <a:solidFill>
                  <a:srgbClr val="202124"/>
                </a:solidFill>
                <a:highlight>
                  <a:srgbClr val="FFFFFF"/>
                </a:highlight>
              </a:rPr>
              <a:t>Biblioteca Nacional</a:t>
            </a:r>
            <a:r>
              <a:rPr lang="pt-BR" sz="1500">
                <a:solidFill>
                  <a:srgbClr val="202124"/>
                </a:solidFill>
                <a:highlight>
                  <a:srgbClr val="FFFFFF"/>
                </a:highlight>
              </a:rPr>
              <a:t> (antes chamada de Real </a:t>
            </a:r>
            <a:r>
              <a:rPr b="1" lang="pt-BR" sz="1500">
                <a:solidFill>
                  <a:srgbClr val="202124"/>
                </a:solidFill>
                <a:highlight>
                  <a:srgbClr val="FFFFFF"/>
                </a:highlight>
              </a:rPr>
              <a:t>Biblioteca</a:t>
            </a:r>
            <a:r>
              <a:rPr lang="pt-BR" sz="1500">
                <a:solidFill>
                  <a:srgbClr val="202124"/>
                </a:solidFill>
                <a:highlight>
                  <a:srgbClr val="FFFFFF"/>
                </a:highlight>
              </a:rPr>
              <a:t>). A data de 29 de outubro de 1810 é considerada como a da fundação da Real </a:t>
            </a:r>
            <a:r>
              <a:rPr b="1" lang="pt-BR" sz="1500">
                <a:solidFill>
                  <a:srgbClr val="202124"/>
                </a:solidFill>
                <a:highlight>
                  <a:srgbClr val="FFFFFF"/>
                </a:highlight>
              </a:rPr>
              <a:t>Biblioteca</a:t>
            </a:r>
            <a:r>
              <a:rPr lang="pt-BR" sz="1500">
                <a:solidFill>
                  <a:srgbClr val="202124"/>
                </a:solidFill>
                <a:highlight>
                  <a:srgbClr val="FFFFFF"/>
                </a:highlight>
              </a:rPr>
              <a:t> que, porém, só foi de fato aberta ao público em 1814.(HISTÓRIA DA BIBLIOTECA NACIONAL,2015)</a:t>
            </a:r>
            <a:endParaRPr sz="1700"/>
          </a:p>
        </p:txBody>
      </p:sp>
      <p:pic>
        <p:nvPicPr>
          <p:cNvPr id="127" name="Google Shape;127;p24"/>
          <p:cNvPicPr preferRelativeResize="0"/>
          <p:nvPr/>
        </p:nvPicPr>
        <p:blipFill rotWithShape="1">
          <a:blip r:embed="rId3">
            <a:alphaModFix/>
          </a:blip>
          <a:srcRect b="63021" l="14688" r="53587" t="25838"/>
          <a:stretch/>
        </p:blipFill>
        <p:spPr>
          <a:xfrm>
            <a:off x="5600100" y="579774"/>
            <a:ext cx="2900776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5"/>
          <p:cNvPicPr preferRelativeResize="0"/>
          <p:nvPr/>
        </p:nvPicPr>
        <p:blipFill rotWithShape="1">
          <a:blip r:embed="rId3">
            <a:alphaModFix/>
          </a:blip>
          <a:srcRect b="6849" l="0" r="0" t="13507"/>
          <a:stretch/>
        </p:blipFill>
        <p:spPr>
          <a:xfrm>
            <a:off x="264450" y="568725"/>
            <a:ext cx="8615100" cy="384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193850" y="380700"/>
            <a:ext cx="3696000" cy="86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pt-BR" sz="3420"/>
              <a:t>Art Full Text</a:t>
            </a:r>
            <a:endParaRPr b="1" sz="342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0000FF"/>
                </a:solidFill>
              </a:rPr>
              <a:t>Base Internacional</a:t>
            </a:r>
            <a:endParaRPr b="1" sz="14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3420"/>
          </a:p>
        </p:txBody>
      </p:sp>
      <p:sp>
        <p:nvSpPr>
          <p:cNvPr id="138" name="Google Shape;138;p26"/>
          <p:cNvSpPr txBox="1"/>
          <p:nvPr>
            <p:ph idx="1" type="body"/>
          </p:nvPr>
        </p:nvSpPr>
        <p:spPr>
          <a:xfrm>
            <a:off x="4125525" y="96450"/>
            <a:ext cx="4803300" cy="38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pt-BR" sz="1460">
                <a:solidFill>
                  <a:schemeClr val="dk1"/>
                </a:solidFill>
              </a:rPr>
              <a:t>“Art Full Text ™ é um recurso abrangente para a informação artística com artigos em texto completo de mais de 300 periódicos que remontam a 1995, de alta qualidade de indexação e de resumo de mais de 600 periódicos desde 1984, incluindo 280 revistas peer-reviewed, bem como indexação e resumos de mais de 13.000 dissertações de arte. Indexa também quase 200.000 reproduções de arte, fornece exemplos de estilos e movimentos de arte, incluindo obras de artistas emergentes. </a:t>
            </a:r>
            <a:endParaRPr sz="146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pt-BR" sz="1460">
                <a:solidFill>
                  <a:schemeClr val="dk1"/>
                </a:solidFill>
              </a:rPr>
              <a:t>O banco de dados abrange arte decorativa e comercial, arte popular, fotografia, cinema e arquitetura, e também inclui um dicionário de sinônimos. Os tópicos abordados incluem história de arte e crítica, arquitetura e história arquitetônica, arqueologia, antiguidades, estudos de museus, artes gráficas, design industrial, arquitetura da paisagem, design de interiores, arte popular, pintura, fotografia, cerâmica, escultura, artes decorativas, E vídeo, filmes, arte publicitária, arte não-ocidental, têxteis e muito mais. ” ( AGUIA, 2021)</a:t>
            </a:r>
            <a:endParaRPr sz="14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r>
              <a:t/>
            </a:r>
            <a:endParaRPr sz="1260">
              <a:solidFill>
                <a:schemeClr val="dk1"/>
              </a:solidFill>
            </a:endParaRPr>
          </a:p>
        </p:txBody>
      </p:sp>
      <p:sp>
        <p:nvSpPr>
          <p:cNvPr id="139" name="Google Shape;139;p26"/>
          <p:cNvSpPr txBox="1"/>
          <p:nvPr/>
        </p:nvSpPr>
        <p:spPr>
          <a:xfrm>
            <a:off x="193850" y="1243025"/>
            <a:ext cx="3878100" cy="44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/>
              <a:t>Público-alvo:</a:t>
            </a:r>
            <a:r>
              <a:rPr lang="pt-BR" sz="1500"/>
              <a:t> </a:t>
            </a:r>
            <a:r>
              <a:rPr lang="pt-BR" sz="1500">
                <a:solidFill>
                  <a:schemeClr val="dk1"/>
                </a:solidFill>
              </a:rPr>
              <a:t>P</a:t>
            </a:r>
            <a:r>
              <a:rPr lang="pt-BR" sz="1500">
                <a:solidFill>
                  <a:schemeClr val="dk1"/>
                </a:solidFill>
              </a:rPr>
              <a:t>esquisadores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/>
              <a:t>Autoria:</a:t>
            </a:r>
            <a:r>
              <a:rPr lang="pt-BR" sz="1500"/>
              <a:t> H.W. Wilson </a:t>
            </a:r>
            <a:endParaRPr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/>
              <a:t>Casa editorial:</a:t>
            </a:r>
            <a:r>
              <a:rPr lang="pt-BR" sz="1500"/>
              <a:t> EBSCO</a:t>
            </a:r>
            <a:endParaRPr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</a:rPr>
              <a:t>Tipo de bases: </a:t>
            </a:r>
            <a:r>
              <a:rPr lang="pt-BR" sz="1500">
                <a:solidFill>
                  <a:schemeClr val="dk1"/>
                </a:solidFill>
              </a:rPr>
              <a:t>Mista (texto, imagem, vídeo)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/>
              <a:t>Tipo de pesquisa:</a:t>
            </a:r>
            <a:r>
              <a:rPr lang="pt-BR" sz="1500"/>
              <a:t> Simples e Avançada</a:t>
            </a:r>
            <a:endParaRPr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/>
              <a:t>Acesso:</a:t>
            </a:r>
            <a:r>
              <a:rPr lang="pt-BR" sz="1500"/>
              <a:t> Privado, convênio USP (VPN)</a:t>
            </a:r>
            <a:endParaRPr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/>
              <a:t>Assuntos:</a:t>
            </a:r>
            <a:r>
              <a:rPr lang="pt-BR" sz="1500"/>
              <a:t> Arquitetura, Arte Decorativa, Arte Popular, Artes Visuais, Artistas, Cinema, Fotografia, História da Arte, Pintores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7"/>
          <p:cNvPicPr preferRelativeResize="0"/>
          <p:nvPr/>
        </p:nvPicPr>
        <p:blipFill rotWithShape="1">
          <a:blip r:embed="rId3">
            <a:alphaModFix/>
          </a:blip>
          <a:srcRect b="5036" l="0" r="0" t="12134"/>
          <a:stretch/>
        </p:blipFill>
        <p:spPr>
          <a:xfrm>
            <a:off x="67350" y="916175"/>
            <a:ext cx="7107077" cy="3311126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7"/>
          <p:cNvSpPr txBox="1"/>
          <p:nvPr/>
        </p:nvSpPr>
        <p:spPr>
          <a:xfrm>
            <a:off x="7008025" y="214325"/>
            <a:ext cx="20787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pt-BR"/>
              <a:t>Base na EBSCOhost: Outras bases podem ser adicionada à pesquisa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pt-BR"/>
              <a:t>Alerta de termo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pt-BR"/>
              <a:t>Resultados de texto e imagem juntos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8"/>
          <p:cNvPicPr preferRelativeResize="0"/>
          <p:nvPr/>
        </p:nvPicPr>
        <p:blipFill rotWithShape="1">
          <a:blip r:embed="rId3">
            <a:alphaModFix/>
          </a:blip>
          <a:srcRect b="4384" l="2957" r="4612" t="12572"/>
          <a:stretch/>
        </p:blipFill>
        <p:spPr>
          <a:xfrm>
            <a:off x="0" y="675075"/>
            <a:ext cx="8841499" cy="446842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8"/>
          <p:cNvSpPr txBox="1"/>
          <p:nvPr/>
        </p:nvSpPr>
        <p:spPr>
          <a:xfrm>
            <a:off x="1178725" y="267900"/>
            <a:ext cx="3393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 sz="1800"/>
              <a:t>Busca Avançada</a:t>
            </a:r>
            <a:endParaRPr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9"/>
          <p:cNvPicPr preferRelativeResize="0"/>
          <p:nvPr/>
        </p:nvPicPr>
        <p:blipFill rotWithShape="1">
          <a:blip r:embed="rId3">
            <a:alphaModFix/>
          </a:blip>
          <a:srcRect b="5041" l="0" r="0" t="11909"/>
          <a:stretch/>
        </p:blipFill>
        <p:spPr>
          <a:xfrm>
            <a:off x="192875" y="160725"/>
            <a:ext cx="8602123" cy="401835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9"/>
          <p:cNvSpPr txBox="1"/>
          <p:nvPr/>
        </p:nvSpPr>
        <p:spPr>
          <a:xfrm>
            <a:off x="192875" y="160725"/>
            <a:ext cx="36756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9"/>
          <p:cNvSpPr txBox="1"/>
          <p:nvPr/>
        </p:nvSpPr>
        <p:spPr>
          <a:xfrm>
            <a:off x="6370175" y="3278950"/>
            <a:ext cx="2293200" cy="14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850">
                <a:solidFill>
                  <a:srgbClr val="333333"/>
                </a:solidFill>
              </a:rPr>
              <a:t>Busca pelo termo “Brazil”: </a:t>
            </a:r>
            <a:endParaRPr b="1" sz="85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50">
                <a:solidFill>
                  <a:srgbClr val="333333"/>
                </a:solidFill>
              </a:rPr>
              <a:t>4,709 resultados variados</a:t>
            </a:r>
            <a:endParaRPr sz="85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50">
                <a:solidFill>
                  <a:srgbClr val="333333"/>
                </a:solidFill>
              </a:rPr>
              <a:t>1689 resultados de vídeos</a:t>
            </a:r>
            <a:endParaRPr sz="85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50">
                <a:solidFill>
                  <a:srgbClr val="333333"/>
                </a:solidFill>
              </a:rPr>
              <a:t>Sem dados sobre quantidade de fotos</a:t>
            </a:r>
            <a:endParaRPr sz="85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5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/>
          <p:nvPr>
            <p:ph type="title"/>
          </p:nvPr>
        </p:nvSpPr>
        <p:spPr>
          <a:xfrm>
            <a:off x="228200" y="203600"/>
            <a:ext cx="4285200" cy="8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pt-BR" sz="2020"/>
              <a:t>Archives Unbound: Women, War and Society 1914-1918</a:t>
            </a:r>
            <a:endParaRPr b="1" sz="202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0000FF"/>
                </a:solidFill>
              </a:rPr>
              <a:t>Base Internacional</a:t>
            </a:r>
            <a:endParaRPr b="1" sz="14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020"/>
          </a:p>
        </p:txBody>
      </p:sp>
      <p:sp>
        <p:nvSpPr>
          <p:cNvPr id="164" name="Google Shape;164;p30"/>
          <p:cNvSpPr txBox="1"/>
          <p:nvPr>
            <p:ph idx="1" type="body"/>
          </p:nvPr>
        </p:nvSpPr>
        <p:spPr>
          <a:xfrm>
            <a:off x="4479150" y="203600"/>
            <a:ext cx="4511100" cy="480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pt-BR" sz="1300">
                <a:solidFill>
                  <a:schemeClr val="dk1"/>
                </a:solidFill>
              </a:rPr>
              <a:t> “A Primeira Guerra Mundial teve um impacto revolucionário e permanente na vida pessoal, social e profissional de todas as mulheres. Sua contribuição essencial para a guerra na Europa está totalmente documentada nesta coleção definitiva de materiais de fontes primárias reunidos no Imperial War Museum, em Londres. Esses documentos exclusivos - relatórios de ajuda internacional e de caridade, panfletos, fotografias, recortes de imprensa, revistas, pôsteres, correspondência, atas, registros, diários, memorandos, estatísticas, circulares, regulamentos e convites - são publicados aqui pela primeira vez em páginas totalmente pesquisáveis forma, juntamente com ensaios interpretativos dos principais estudiosos. Juntos, esses documentos formam um recurso indispensável para o estudo da história social, política, militar e de gênero do século XX. As evidências reunidas nesta coleção demonstram que o que as mulheres fizeram na Grande Guerra foi quase tudo.Aqueles que compilaram os documentos que formam o núcleo da Coleção de Trabalho das Mulheres queriam contar às gerações futuras sobre as façanhas impressionantes, embora em grande parte não militares, das mulheres durante essa era transformadora. [...] “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pt-BR" sz="1300">
                <a:solidFill>
                  <a:schemeClr val="dk1"/>
                </a:solidFill>
              </a:rPr>
              <a:t>(AGUIA, 2021)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6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r>
              <a:t/>
            </a:r>
            <a:endParaRPr sz="460">
              <a:solidFill>
                <a:schemeClr val="dk1"/>
              </a:solidFill>
            </a:endParaRPr>
          </a:p>
        </p:txBody>
      </p:sp>
      <p:sp>
        <p:nvSpPr>
          <p:cNvPr id="165" name="Google Shape;165;p30"/>
          <p:cNvSpPr txBox="1"/>
          <p:nvPr/>
        </p:nvSpPr>
        <p:spPr>
          <a:xfrm>
            <a:off x="159500" y="1243100"/>
            <a:ext cx="43539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Público-alvo:</a:t>
            </a:r>
            <a:r>
              <a:rPr lang="pt-BR" sz="1200">
                <a:solidFill>
                  <a:schemeClr val="dk1"/>
                </a:solidFill>
              </a:rPr>
              <a:t> “As coleções são escolhidas com base em pedidos de acadêmicos, arquivistas e estudantes.” </a:t>
            </a:r>
            <a:r>
              <a:rPr lang="pt-BR" sz="900"/>
              <a:t>(GALE, 2021)</a:t>
            </a:r>
            <a:endParaRPr sz="9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Autoria:</a:t>
            </a:r>
            <a:r>
              <a:rPr lang="pt-BR" sz="1200">
                <a:solidFill>
                  <a:schemeClr val="dk1"/>
                </a:solidFill>
              </a:rPr>
              <a:t> Gale (Antigo Gale Research e Gale Group)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Casa editorial:</a:t>
            </a:r>
            <a:r>
              <a:rPr lang="pt-BR" sz="1200">
                <a:solidFill>
                  <a:schemeClr val="dk1"/>
                </a:solidFill>
              </a:rPr>
              <a:t> Gale (Michigan, EUA)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Tipo de bases: </a:t>
            </a:r>
            <a:r>
              <a:rPr lang="pt-BR" sz="1200">
                <a:solidFill>
                  <a:schemeClr val="dk1"/>
                </a:solidFill>
              </a:rPr>
              <a:t>Mista, Histórica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Tipo de pesquisa:</a:t>
            </a:r>
            <a:r>
              <a:rPr lang="pt-BR" sz="1200">
                <a:solidFill>
                  <a:schemeClr val="dk1"/>
                </a:solidFill>
              </a:rPr>
              <a:t> Simples e Avançada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Acesso:</a:t>
            </a:r>
            <a:r>
              <a:rPr lang="pt-BR" sz="1200">
                <a:solidFill>
                  <a:schemeClr val="dk1"/>
                </a:solidFill>
              </a:rPr>
              <a:t> No Brasil é privado, convênio USP (VPN). Nos EUA é aberto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Assuntos:</a:t>
            </a:r>
            <a:r>
              <a:rPr lang="pt-BR" sz="1200">
                <a:solidFill>
                  <a:schemeClr val="dk1"/>
                </a:solidFill>
              </a:rPr>
              <a:t> Arquivos, Ciências Sociais, Diários, Documentos Históricos, Estudos de Gênero, Estudos Sociais, Fotografia, Guerras, História Social, Imprensa, Mulheres, Primeira Guerra Mundial, Propaganda, Relatórios, Trabalho Feminino</a:t>
            </a:r>
            <a:endParaRPr b="1" sz="12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1"/>
          <p:cNvPicPr preferRelativeResize="0"/>
          <p:nvPr/>
        </p:nvPicPr>
        <p:blipFill rotWithShape="1">
          <a:blip r:embed="rId3">
            <a:alphaModFix/>
          </a:blip>
          <a:srcRect b="4592" l="0" r="0" t="11914"/>
          <a:stretch/>
        </p:blipFill>
        <p:spPr>
          <a:xfrm>
            <a:off x="152400" y="728675"/>
            <a:ext cx="8602123" cy="403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1"/>
          <p:cNvSpPr txBox="1"/>
          <p:nvPr/>
        </p:nvSpPr>
        <p:spPr>
          <a:xfrm>
            <a:off x="214325" y="139300"/>
            <a:ext cx="8261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/>
              <a:t>Página Inicial (Home)</a:t>
            </a:r>
            <a:endParaRPr b="1" sz="1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2"/>
          <p:cNvPicPr preferRelativeResize="0"/>
          <p:nvPr/>
        </p:nvPicPr>
        <p:blipFill rotWithShape="1">
          <a:blip r:embed="rId3">
            <a:alphaModFix/>
          </a:blip>
          <a:srcRect b="4820" l="0" r="0" t="12357"/>
          <a:stretch/>
        </p:blipFill>
        <p:spPr>
          <a:xfrm>
            <a:off x="231613" y="482225"/>
            <a:ext cx="8602123" cy="400765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2"/>
          <p:cNvSpPr txBox="1"/>
          <p:nvPr/>
        </p:nvSpPr>
        <p:spPr>
          <a:xfrm>
            <a:off x="347025" y="4650575"/>
            <a:ext cx="8486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r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pt-BR" sz="1200"/>
              <a:t>A Gale possui muitas bases multidisciplinares e multimídias de igual importância e diversidade</a:t>
            </a:r>
            <a:endParaRPr sz="1200"/>
          </a:p>
        </p:txBody>
      </p:sp>
      <p:sp>
        <p:nvSpPr>
          <p:cNvPr id="178" name="Google Shape;178;p32"/>
          <p:cNvSpPr txBox="1"/>
          <p:nvPr/>
        </p:nvSpPr>
        <p:spPr>
          <a:xfrm>
            <a:off x="278600" y="117875"/>
            <a:ext cx="821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pt-BR"/>
              <a:t>112.225 imagens disponíveis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/>
          <p:cNvSpPr txBox="1"/>
          <p:nvPr>
            <p:ph type="title"/>
          </p:nvPr>
        </p:nvSpPr>
        <p:spPr>
          <a:xfrm>
            <a:off x="193850" y="0"/>
            <a:ext cx="3749400" cy="7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20"/>
              <a:t>Instituto Moreira Salles</a:t>
            </a:r>
            <a:endParaRPr b="1" sz="242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0000FF"/>
                </a:solidFill>
              </a:rPr>
              <a:t>Base Nacional</a:t>
            </a:r>
            <a:endParaRPr b="1" sz="14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3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3420"/>
          </a:p>
        </p:txBody>
      </p:sp>
      <p:sp>
        <p:nvSpPr>
          <p:cNvPr id="184" name="Google Shape;184;p33"/>
          <p:cNvSpPr txBox="1"/>
          <p:nvPr>
            <p:ph idx="1" type="body"/>
          </p:nvPr>
        </p:nvSpPr>
        <p:spPr>
          <a:xfrm>
            <a:off x="4572000" y="117875"/>
            <a:ext cx="4303200" cy="49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pt-BR" sz="1400">
                <a:solidFill>
                  <a:schemeClr val="dk1"/>
                </a:solidFill>
              </a:rPr>
              <a:t>“O Instituto Moreira Salles conta com importantes acervos em quatro áreas: Fotografia, em mais larga escala, Música, Literatura e Iconografia. Na conservação, organização e difusão desse material, aos quais se juntam a Biblioteca de Fotografia do IMS Paulista e a Coleção Walther Moreira Salles, o Instituto busca cumprir seu objetivo fundamental de promover o mais amplo acesso a esse patrimônio.”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pt-BR" sz="1400">
                <a:solidFill>
                  <a:schemeClr val="dk1"/>
                </a:solidFill>
              </a:rPr>
              <a:t>Fotografia: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pt-BR" sz="1400">
                <a:solidFill>
                  <a:schemeClr val="dk1"/>
                </a:solidFill>
              </a:rPr>
              <a:t>“A motivação do Instituto Moreira Salles em relação ao campo da fotografia corresponde ao reconhecimento pleno de sua relevância no cenário cultural brasileiro, particularmente no âmbito da memória e da história do país, e também pelo papel primordial da fotografia no campo da comunicação e como plataforma e meio cada vez mais integrado às artes visuais. Compreendendo​ a necessidade de formação e preservação de acervos nessa área no Brasil, o IMS passou a atuar sistematicamente, a partir de 1995, na estruturação de seu acervo fotográfico, hoje uma referência no Brasil e no exterior.” (IMS, 2021)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185" name="Google Shape;185;p33"/>
          <p:cNvSpPr txBox="1"/>
          <p:nvPr/>
        </p:nvSpPr>
        <p:spPr>
          <a:xfrm>
            <a:off x="193850" y="572975"/>
            <a:ext cx="4378200" cy="53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Público-alvo:</a:t>
            </a:r>
            <a:r>
              <a:rPr lang="pt-BR">
                <a:solidFill>
                  <a:schemeClr val="dk1"/>
                </a:solidFill>
              </a:rPr>
              <a:t> Amplo acesso, pesquisa e </a:t>
            </a:r>
            <a:r>
              <a:rPr lang="pt-BR">
                <a:solidFill>
                  <a:schemeClr val="dk1"/>
                </a:solidFill>
              </a:rPr>
              <a:t>patrimônio 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Autoria:</a:t>
            </a:r>
            <a:r>
              <a:rPr lang="pt-BR">
                <a:solidFill>
                  <a:schemeClr val="dk1"/>
                </a:solidFill>
              </a:rPr>
              <a:t> </a:t>
            </a:r>
            <a:r>
              <a:rPr lang="pt-BR" sz="1100">
                <a:solidFill>
                  <a:schemeClr val="dk1"/>
                </a:solidFill>
              </a:rPr>
              <a:t>Gestão de acervo: Millard Wesley Long Schisler (Coordenação), Fabiana Costa Dias, Maria Silvia Pereira Lavieri Gomes. Núcleo de Digitalização, Tratamento e Impressão: Joanna Americano Castilho (Supervisão). Núcleo de Catalogação e Indexação: Roberta Mociaro Zanatta (Supervisão). Núcleo de Preservação e Conservação: Ellen Marianne Röpke Ferrando (Supervisão Obras sobre Papel), Gabriella Moyle (Supervisão Exposições), Maria Clara Mosciaro (Supervisão de Fotografias).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Tipo de bases: </a:t>
            </a:r>
            <a:r>
              <a:rPr lang="pt-BR">
                <a:solidFill>
                  <a:schemeClr val="dk1"/>
                </a:solidFill>
              </a:rPr>
              <a:t>Mista (Imagem e Som)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Tipo de pesquisa:</a:t>
            </a:r>
            <a:r>
              <a:rPr lang="pt-BR">
                <a:solidFill>
                  <a:schemeClr val="dk1"/>
                </a:solidFill>
              </a:rPr>
              <a:t> Simples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Acesso:</a:t>
            </a:r>
            <a:r>
              <a:rPr lang="pt-BR">
                <a:solidFill>
                  <a:schemeClr val="dk1"/>
                </a:solidFill>
              </a:rPr>
              <a:t> Aberto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Assuntos:</a:t>
            </a:r>
            <a:r>
              <a:rPr lang="pt-BR">
                <a:solidFill>
                  <a:schemeClr val="dk1"/>
                </a:solidFill>
              </a:rPr>
              <a:t> </a:t>
            </a:r>
            <a:r>
              <a:rPr lang="pt-BR" sz="1200">
                <a:solidFill>
                  <a:schemeClr val="dk1"/>
                </a:solidFill>
              </a:rPr>
              <a:t>“O acervo, que reflete a trajetória pessoal e institucional de Walther Moreira Salles, abrange um período de aproximadamente 100 anos (1905-2006) e reúne cerca de 30 mil itens – documentação pessoal e institucional, correspondência, artigos e recortes de jornais, fotografias, áudios e </a:t>
            </a:r>
            <a:r>
              <a:rPr lang="pt-BR" sz="1200">
                <a:solidFill>
                  <a:schemeClr val="dk1"/>
                </a:solidFill>
              </a:rPr>
              <a:t>vídeos</a:t>
            </a:r>
            <a:r>
              <a:rPr lang="pt-BR" sz="1200">
                <a:solidFill>
                  <a:schemeClr val="dk1"/>
                </a:solidFill>
              </a:rPr>
              <a:t>. São papéis e objetos que reconstroem o percurso de vida do embaixador, empresário, patrono das artes e da própria história do Brasil. ”</a:t>
            </a:r>
            <a:endParaRPr b="1"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4"/>
          <p:cNvSpPr txBox="1"/>
          <p:nvPr>
            <p:ph type="title"/>
          </p:nvPr>
        </p:nvSpPr>
        <p:spPr>
          <a:xfrm>
            <a:off x="236675" y="139325"/>
            <a:ext cx="8520600" cy="75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pt-BR" sz="1500">
                <a:solidFill>
                  <a:srgbClr val="0A0A0A"/>
                </a:solidFill>
                <a:highlight>
                  <a:srgbClr val="FFFFFF"/>
                </a:highlight>
              </a:rPr>
              <a:t>“Estão disponíveis cerca de 50 mil imagens para pesquisas online. Na base de dados a visualização das imagens é de até 200% de ampliação. As alternativas de ação são busca livre; busca avançada; e opções de visualização.” (texto do IMS)</a:t>
            </a:r>
            <a:endParaRPr sz="1500"/>
          </a:p>
        </p:txBody>
      </p:sp>
      <p:sp>
        <p:nvSpPr>
          <p:cNvPr id="191" name="Google Shape;191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2" name="Google Shape;192;p34"/>
          <p:cNvPicPr preferRelativeResize="0"/>
          <p:nvPr/>
        </p:nvPicPr>
        <p:blipFill rotWithShape="1">
          <a:blip r:embed="rId3">
            <a:alphaModFix/>
          </a:blip>
          <a:srcRect b="5003" l="0" r="0" t="11877"/>
          <a:stretch/>
        </p:blipFill>
        <p:spPr>
          <a:xfrm>
            <a:off x="120888" y="981025"/>
            <a:ext cx="8902224" cy="4162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6870" lvl="0" marL="457200" rtl="0" algn="l">
              <a:spcBef>
                <a:spcPts val="0"/>
              </a:spcBef>
              <a:spcAft>
                <a:spcPts val="0"/>
              </a:spcAft>
              <a:buSzPts val="2020"/>
              <a:buChar char="-"/>
            </a:pPr>
            <a:r>
              <a:rPr lang="pt-BR" sz="2020"/>
              <a:t> Entrada completa com fotografias relacionadas </a:t>
            </a:r>
            <a:endParaRPr sz="2020"/>
          </a:p>
        </p:txBody>
      </p:sp>
      <p:sp>
        <p:nvSpPr>
          <p:cNvPr id="198" name="Google Shape;198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9" name="Google Shape;199;p35"/>
          <p:cNvPicPr preferRelativeResize="0"/>
          <p:nvPr/>
        </p:nvPicPr>
        <p:blipFill rotWithShape="1">
          <a:blip r:embed="rId3">
            <a:alphaModFix/>
          </a:blip>
          <a:srcRect b="5004" l="0" r="0" t="11453"/>
          <a:stretch/>
        </p:blipFill>
        <p:spPr>
          <a:xfrm>
            <a:off x="337775" y="1152463"/>
            <a:ext cx="8468462" cy="397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6"/>
          <p:cNvSpPr txBox="1"/>
          <p:nvPr>
            <p:ph type="title"/>
          </p:nvPr>
        </p:nvSpPr>
        <p:spPr>
          <a:xfrm>
            <a:off x="193850" y="380700"/>
            <a:ext cx="3749400" cy="7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pt-BR" sz="2420"/>
              <a:t>National Geographic</a:t>
            </a:r>
            <a:endParaRPr b="1" sz="242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0000FF"/>
                </a:solidFill>
              </a:rPr>
              <a:t>Base Internacional</a:t>
            </a:r>
            <a:endParaRPr b="1" sz="14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2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2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2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2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3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3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3420"/>
          </a:p>
        </p:txBody>
      </p:sp>
      <p:sp>
        <p:nvSpPr>
          <p:cNvPr id="205" name="Google Shape;205;p36"/>
          <p:cNvSpPr txBox="1"/>
          <p:nvPr>
            <p:ph idx="1" type="body"/>
          </p:nvPr>
        </p:nvSpPr>
        <p:spPr>
          <a:xfrm>
            <a:off x="4125525" y="96450"/>
            <a:ext cx="4803300" cy="45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pt-BR" sz="1460">
                <a:solidFill>
                  <a:schemeClr val="dk1"/>
                </a:solidFill>
              </a:rPr>
              <a:t>A revista National Geographic está acessível no Portal de Periódicos desde a primeira edição, publicada em 1888, até o presente e aborda temas relacionados à ciência, tecnologia, geografia, culturas, vida animal, meio ambiente, ecologia e fotografia. São mais de 120 anos de história reunidos em mais de 100 edições com, aproximadamente, 187 mil páginas de conteúdo, 160 mil imagens e 465 mapas. Estão acessíveis materiais de áudio e vídeo originais, produzidos pelas expedições da National Geographic Society, sociedade norte-americana responsável pela editoração do periódico. (AGUIA, 2021)</a:t>
            </a:r>
            <a:endParaRPr sz="146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1460"/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146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r>
              <a:t/>
            </a:r>
            <a:endParaRPr sz="1260"/>
          </a:p>
        </p:txBody>
      </p:sp>
      <p:sp>
        <p:nvSpPr>
          <p:cNvPr id="206" name="Google Shape;206;p36"/>
          <p:cNvSpPr txBox="1"/>
          <p:nvPr/>
        </p:nvSpPr>
        <p:spPr>
          <a:xfrm>
            <a:off x="193850" y="1243025"/>
            <a:ext cx="3878100" cy="47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dk1"/>
                </a:solidFill>
              </a:rPr>
              <a:t>Público-alvo:</a:t>
            </a:r>
            <a:r>
              <a:rPr lang="pt-BR" sz="1300">
                <a:solidFill>
                  <a:schemeClr val="dk1"/>
                </a:solidFill>
              </a:rPr>
              <a:t> </a:t>
            </a:r>
            <a:r>
              <a:rPr lang="pt-BR" sz="1300">
                <a:solidFill>
                  <a:schemeClr val="dk1"/>
                </a:solidFill>
              </a:rPr>
              <a:t>Amplo acesso, pesquisa e patrimônio. Possui área infantil.</a:t>
            </a:r>
            <a:endParaRPr sz="13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dk1"/>
                </a:solidFill>
              </a:rPr>
              <a:t>Autoria:</a:t>
            </a:r>
            <a:r>
              <a:rPr lang="pt-BR" sz="1300">
                <a:solidFill>
                  <a:schemeClr val="dk1"/>
                </a:solidFill>
              </a:rPr>
              <a:t> Susan Goldberg (Editora-chefe)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dk1"/>
                </a:solidFill>
              </a:rPr>
              <a:t>Casa editorial:</a:t>
            </a:r>
            <a:r>
              <a:rPr lang="pt-BR" sz="1300">
                <a:solidFill>
                  <a:schemeClr val="dk1"/>
                </a:solidFill>
              </a:rPr>
              <a:t> National Geographic Society / Gale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dk1"/>
                </a:solidFill>
              </a:rPr>
              <a:t>Tipo de bases: </a:t>
            </a:r>
            <a:r>
              <a:rPr lang="pt-BR" sz="1300">
                <a:solidFill>
                  <a:schemeClr val="dk1"/>
                </a:solidFill>
              </a:rPr>
              <a:t>Mista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dk1"/>
                </a:solidFill>
              </a:rPr>
              <a:t>Tipo de pesquisa:</a:t>
            </a:r>
            <a:r>
              <a:rPr lang="pt-BR" sz="1300">
                <a:solidFill>
                  <a:schemeClr val="dk1"/>
                </a:solidFill>
              </a:rPr>
              <a:t> Simples e Avançada (Pesquisa por tópicos e por imagens)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dk1"/>
                </a:solidFill>
              </a:rPr>
              <a:t>Acesso:</a:t>
            </a:r>
            <a:r>
              <a:rPr lang="pt-BR" sz="1300">
                <a:solidFill>
                  <a:schemeClr val="dk1"/>
                </a:solidFill>
              </a:rPr>
              <a:t> Privado, convênio USP (VPN)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dk1"/>
                </a:solidFill>
              </a:rPr>
              <a:t>Assuntos:</a:t>
            </a:r>
            <a:r>
              <a:rPr lang="pt-BR" sz="1300">
                <a:solidFill>
                  <a:schemeClr val="dk1"/>
                </a:solidFill>
              </a:rPr>
              <a:t> Ciência, Cultura, Ecologia, Fotografia, Geografia, Imagens, Mapas, Tecnologia, Vida Selvagem</a:t>
            </a:r>
            <a:endParaRPr b="1" sz="13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37"/>
          <p:cNvPicPr preferRelativeResize="0"/>
          <p:nvPr/>
        </p:nvPicPr>
        <p:blipFill rotWithShape="1">
          <a:blip r:embed="rId3">
            <a:alphaModFix/>
          </a:blip>
          <a:srcRect b="5049" l="0" r="0" t="11908"/>
          <a:stretch/>
        </p:blipFill>
        <p:spPr>
          <a:xfrm>
            <a:off x="227425" y="921550"/>
            <a:ext cx="8602123" cy="4018351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7"/>
          <p:cNvSpPr txBox="1"/>
          <p:nvPr/>
        </p:nvSpPr>
        <p:spPr>
          <a:xfrm>
            <a:off x="235750" y="107150"/>
            <a:ext cx="801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pt-BR"/>
              <a:t>Pesquisa por imagem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38"/>
          <p:cNvPicPr preferRelativeResize="0"/>
          <p:nvPr/>
        </p:nvPicPr>
        <p:blipFill rotWithShape="1">
          <a:blip r:embed="rId3">
            <a:alphaModFix/>
          </a:blip>
          <a:srcRect b="5042" l="0" r="0" t="11463"/>
          <a:stretch/>
        </p:blipFill>
        <p:spPr>
          <a:xfrm>
            <a:off x="270938" y="160725"/>
            <a:ext cx="8602123" cy="4039799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8"/>
          <p:cNvSpPr txBox="1"/>
          <p:nvPr/>
        </p:nvSpPr>
        <p:spPr>
          <a:xfrm>
            <a:off x="4704150" y="4382700"/>
            <a:ext cx="4104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pt-BR" sz="1300"/>
              <a:t>Busca pelo termo “Brazil”</a:t>
            </a:r>
            <a:endParaRPr sz="13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9"/>
          <p:cNvSpPr txBox="1"/>
          <p:nvPr>
            <p:ph type="title"/>
          </p:nvPr>
        </p:nvSpPr>
        <p:spPr>
          <a:xfrm>
            <a:off x="193850" y="380700"/>
            <a:ext cx="3749400" cy="7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pt-BR" sz="2420"/>
              <a:t>MIS</a:t>
            </a:r>
            <a:endParaRPr b="1" sz="242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0000FF"/>
                </a:solidFill>
              </a:rPr>
              <a:t>Base Nacional</a:t>
            </a:r>
            <a:endParaRPr b="1" sz="14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2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2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2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3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3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3420"/>
          </a:p>
        </p:txBody>
      </p:sp>
      <p:sp>
        <p:nvSpPr>
          <p:cNvPr id="224" name="Google Shape;224;p39"/>
          <p:cNvSpPr txBox="1"/>
          <p:nvPr>
            <p:ph idx="1" type="body"/>
          </p:nvPr>
        </p:nvSpPr>
        <p:spPr>
          <a:xfrm>
            <a:off x="4125525" y="96450"/>
            <a:ext cx="4803300" cy="50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pt-BR" sz="1460">
                <a:solidFill>
                  <a:schemeClr val="dk1"/>
                </a:solidFill>
              </a:rPr>
              <a:t>“No Acervo online, você encontrará informações sobre os itens que compõe os acervos museológico e bibliográfico do MIS e, em alguns casos, terá amplo acesso ao conteúdo das coleções de fotografia, áudio e vídeo.</a:t>
            </a:r>
            <a:endParaRPr sz="146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60">
                <a:solidFill>
                  <a:schemeClr val="dk1"/>
                </a:solidFill>
              </a:rPr>
              <a:t>Tendo como base um banco de dados desenvolvido especialmente para o acervo do Museu, o Acervo online apresenta-se ao público como um instrumento para a exploração dos milhares de itens que fazem parte do acervo MIS.</a:t>
            </a:r>
            <a:endParaRPr sz="146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60">
                <a:solidFill>
                  <a:schemeClr val="dk1"/>
                </a:solidFill>
              </a:rPr>
              <a:t>Por diversas questões, entre elas a execução de tratamentos técnicos de conservação e de documentação, alguns itens poderão estar inacessíveis pelo Acervo online, nesses casos, sugerimos que entre </a:t>
            </a:r>
            <a:r>
              <a:rPr lang="pt-BR" sz="1460">
                <a:solidFill>
                  <a:schemeClr val="dk1"/>
                </a:solidFill>
              </a:rPr>
              <a:t>e</a:t>
            </a:r>
            <a:r>
              <a:rPr lang="pt-BR" sz="1460">
                <a:solidFill>
                  <a:schemeClr val="dk1"/>
                </a:solidFill>
              </a:rPr>
              <a:t>m contato conosco.</a:t>
            </a:r>
            <a:endParaRPr sz="146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pt-BR" sz="1460">
                <a:solidFill>
                  <a:schemeClr val="dk1"/>
                </a:solidFill>
              </a:rPr>
              <a:t>Os registros sobre os acervos são constantemente revisados e atualizados, caso você tenha alguma informação que possa nos auxiliar, por gentileza, entre em contato conosco.” (MIS, 2021)</a:t>
            </a:r>
            <a:endParaRPr sz="146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146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146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r>
              <a:t/>
            </a:r>
            <a:endParaRPr sz="1260">
              <a:solidFill>
                <a:schemeClr val="dk1"/>
              </a:solidFill>
            </a:endParaRPr>
          </a:p>
        </p:txBody>
      </p:sp>
      <p:sp>
        <p:nvSpPr>
          <p:cNvPr id="225" name="Google Shape;225;p39"/>
          <p:cNvSpPr txBox="1"/>
          <p:nvPr/>
        </p:nvSpPr>
        <p:spPr>
          <a:xfrm>
            <a:off x="193850" y="1243025"/>
            <a:ext cx="3878100" cy="4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</a:rPr>
              <a:t>Público-alvo:</a:t>
            </a:r>
            <a:r>
              <a:rPr lang="pt-BR" sz="1500">
                <a:solidFill>
                  <a:schemeClr val="dk1"/>
                </a:solidFill>
              </a:rPr>
              <a:t> Amplo acesso, pesquisa e patrimônio</a:t>
            </a:r>
            <a:endParaRPr sz="15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</a:rPr>
              <a:t>Autoria:</a:t>
            </a:r>
            <a:r>
              <a:rPr lang="pt-BR" sz="1500">
                <a:solidFill>
                  <a:schemeClr val="dk1"/>
                </a:solidFill>
              </a:rPr>
              <a:t> CEMIS – Centro de Memória e Informação (Supervisora: </a:t>
            </a:r>
            <a:r>
              <a:rPr lang="pt-BR" sz="1500">
                <a:solidFill>
                  <a:schemeClr val="dk1"/>
                </a:solidFill>
              </a:rPr>
              <a:t>Patrícia</a:t>
            </a:r>
            <a:r>
              <a:rPr lang="pt-BR" sz="1500">
                <a:solidFill>
                  <a:schemeClr val="dk1"/>
                </a:solidFill>
              </a:rPr>
              <a:t> Lira)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</a:rPr>
              <a:t>Tipo de bases: </a:t>
            </a:r>
            <a:r>
              <a:rPr lang="pt-BR" sz="1500">
                <a:solidFill>
                  <a:schemeClr val="dk1"/>
                </a:solidFill>
              </a:rPr>
              <a:t>Mista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</a:rPr>
              <a:t>Tipo de pesquisa:</a:t>
            </a:r>
            <a:r>
              <a:rPr lang="pt-BR" sz="1500">
                <a:solidFill>
                  <a:schemeClr val="dk1"/>
                </a:solidFill>
              </a:rPr>
              <a:t> Simples e Avançada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</a:rPr>
              <a:t>Acesso:</a:t>
            </a:r>
            <a:r>
              <a:rPr lang="pt-BR" sz="1500">
                <a:solidFill>
                  <a:schemeClr val="dk1"/>
                </a:solidFill>
              </a:rPr>
              <a:t> Aberto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</a:rPr>
              <a:t>Assuntos:</a:t>
            </a:r>
            <a:r>
              <a:rPr lang="pt-BR" sz="1500">
                <a:solidFill>
                  <a:schemeClr val="dk1"/>
                </a:solidFill>
              </a:rPr>
              <a:t> História social e cultural brasileira. Memória do audiovisual</a:t>
            </a:r>
            <a:endParaRPr b="1"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40"/>
          <p:cNvPicPr preferRelativeResize="0"/>
          <p:nvPr/>
        </p:nvPicPr>
        <p:blipFill rotWithShape="1">
          <a:blip r:embed="rId3">
            <a:alphaModFix/>
          </a:blip>
          <a:srcRect b="4378" l="0" r="0" t="11911"/>
          <a:stretch/>
        </p:blipFill>
        <p:spPr>
          <a:xfrm>
            <a:off x="152400" y="728675"/>
            <a:ext cx="8602123" cy="405049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40"/>
          <p:cNvSpPr txBox="1"/>
          <p:nvPr/>
        </p:nvSpPr>
        <p:spPr>
          <a:xfrm>
            <a:off x="152400" y="750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dk1"/>
                </a:solidFill>
              </a:rPr>
              <a:t>Página Inicial (Home)</a:t>
            </a:r>
            <a:endParaRPr b="1"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41"/>
          <p:cNvPicPr preferRelativeResize="0"/>
          <p:nvPr/>
        </p:nvPicPr>
        <p:blipFill rotWithShape="1">
          <a:blip r:embed="rId3">
            <a:alphaModFix/>
          </a:blip>
          <a:srcRect b="5486" l="0" r="0" t="12134"/>
          <a:stretch/>
        </p:blipFill>
        <p:spPr>
          <a:xfrm>
            <a:off x="278638" y="763675"/>
            <a:ext cx="8602123" cy="3986226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41"/>
          <p:cNvSpPr txBox="1"/>
          <p:nvPr/>
        </p:nvSpPr>
        <p:spPr>
          <a:xfrm>
            <a:off x="278600" y="107150"/>
            <a:ext cx="8602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/>
              <a:t>“O acervo MIS conta com mais de 200 mil itens: fotografias, filmes, </a:t>
            </a:r>
            <a:r>
              <a:rPr lang="pt-BR" sz="1200"/>
              <a:t>vídeos</a:t>
            </a:r>
            <a:r>
              <a:rPr lang="pt-BR" sz="1200"/>
              <a:t>, cartazes, peças gráficas, equipamentos de imagem e som e registros sonoros além dos </a:t>
            </a:r>
            <a:r>
              <a:rPr lang="pt-BR" sz="1200"/>
              <a:t>livros </a:t>
            </a:r>
            <a:r>
              <a:rPr lang="pt-BR" sz="1200"/>
              <a:t>catálogos, periódicos, CDs e DVDs do acervo bibliográfico e dos diversos documentos do acervo arquivístico.” (</a:t>
            </a:r>
            <a:r>
              <a:rPr lang="pt-BR" sz="1200">
                <a:solidFill>
                  <a:schemeClr val="dk1"/>
                </a:solidFill>
              </a:rPr>
              <a:t>MIS, 2021)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38" name="Google Shape;238;p41"/>
          <p:cNvSpPr txBox="1"/>
          <p:nvPr/>
        </p:nvSpPr>
        <p:spPr>
          <a:xfrm>
            <a:off x="4050500" y="4789875"/>
            <a:ext cx="4929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 sz="1100"/>
              <a:t>Busca avançada no acervo audiovisual pelo termo “Paulo Emílio”</a:t>
            </a:r>
            <a:endParaRPr sz="11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2"/>
          <p:cNvSpPr txBox="1"/>
          <p:nvPr>
            <p:ph type="title"/>
          </p:nvPr>
        </p:nvSpPr>
        <p:spPr>
          <a:xfrm>
            <a:off x="505200" y="397075"/>
            <a:ext cx="369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pt-BR" sz="2920"/>
              <a:t>Getty Images</a:t>
            </a:r>
            <a:endParaRPr b="1" sz="2920"/>
          </a:p>
        </p:txBody>
      </p:sp>
      <p:sp>
        <p:nvSpPr>
          <p:cNvPr id="244" name="Google Shape;244;p42"/>
          <p:cNvSpPr txBox="1"/>
          <p:nvPr/>
        </p:nvSpPr>
        <p:spPr>
          <a:xfrm>
            <a:off x="430975" y="1051725"/>
            <a:ext cx="8183700" cy="42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chemeClr val="dk1"/>
                </a:solidFill>
              </a:rPr>
              <a:t>Público-alvo:</a:t>
            </a:r>
            <a:r>
              <a:rPr lang="pt-BR" sz="1100">
                <a:solidFill>
                  <a:schemeClr val="dk1"/>
                </a:solidFill>
              </a:rPr>
              <a:t> profissionais criativos (publicidade e design gráfico), mídia (impressão e publicação online) e corporativos (departamentos internos de design, marketing e comunicação).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chemeClr val="dk1"/>
                </a:solidFill>
              </a:rPr>
              <a:t>Autoria:</a:t>
            </a:r>
            <a:r>
              <a:rPr lang="pt-BR" sz="1100">
                <a:solidFill>
                  <a:schemeClr val="dk1"/>
                </a:solidFill>
              </a:rPr>
              <a:t> </a:t>
            </a:r>
            <a:r>
              <a:rPr lang="pt-BR" sz="110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Mark Getty </a:t>
            </a:r>
            <a:r>
              <a:rPr lang="pt-BR" sz="1100">
                <a:solidFill>
                  <a:schemeClr val="dk1"/>
                </a:solidFill>
              </a:rPr>
              <a:t> e </a:t>
            </a:r>
            <a:r>
              <a:rPr lang="pt-BR" sz="11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Jonathan Klein</a:t>
            </a:r>
            <a:r>
              <a:rPr lang="pt-BR" sz="1100">
                <a:solidFill>
                  <a:schemeClr val="dk1"/>
                </a:solidFill>
              </a:rPr>
              <a:t>.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chemeClr val="dk1"/>
                </a:solidFill>
              </a:rPr>
              <a:t>Casa editorial:</a:t>
            </a:r>
            <a:r>
              <a:rPr lang="pt-BR" sz="1100">
                <a:solidFill>
                  <a:schemeClr val="dk1"/>
                </a:solidFill>
              </a:rPr>
              <a:t> uma empresa de </a:t>
            </a:r>
            <a:r>
              <a:rPr lang="pt-BR" sz="11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mídia visual</a:t>
            </a:r>
            <a:r>
              <a:rPr lang="pt-BR" sz="1100">
                <a:solidFill>
                  <a:schemeClr val="dk1"/>
                </a:solidFill>
              </a:rPr>
              <a:t> anglo-americana com sede em </a:t>
            </a:r>
            <a:r>
              <a:rPr lang="pt-BR" sz="11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Seattle</a:t>
            </a:r>
            <a:r>
              <a:rPr lang="pt-BR" sz="1100">
                <a:solidFill>
                  <a:schemeClr val="dk1"/>
                </a:solidFill>
              </a:rPr>
              <a:t>, Washington, Possui escritórios de distribuição em todo o mundo e capitaliza na Internet para distribuição.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chemeClr val="dk1"/>
                </a:solidFill>
              </a:rPr>
              <a:t>Tipo de base: </a:t>
            </a:r>
            <a:r>
              <a:rPr lang="pt-BR" sz="1100">
                <a:solidFill>
                  <a:schemeClr val="dk1"/>
                </a:solidFill>
              </a:rPr>
              <a:t>Comercial com imagens e vídeos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chemeClr val="dk1"/>
                </a:solidFill>
              </a:rPr>
              <a:t>Tipo de pesquisa:</a:t>
            </a:r>
            <a:r>
              <a:rPr lang="pt-BR" sz="1100">
                <a:solidFill>
                  <a:schemeClr val="dk1"/>
                </a:solidFill>
              </a:rPr>
              <a:t> simples e avançada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chemeClr val="dk1"/>
                </a:solidFill>
              </a:rPr>
              <a:t>Acesso:</a:t>
            </a:r>
            <a:r>
              <a:rPr lang="pt-BR" sz="1100">
                <a:solidFill>
                  <a:schemeClr val="dk1"/>
                </a:solidFill>
              </a:rPr>
              <a:t> o acesso às imagens é aberto, mas a utilização das imagens é privada.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chemeClr val="dk1"/>
                </a:solidFill>
              </a:rPr>
              <a:t>Assuntos:</a:t>
            </a:r>
            <a:r>
              <a:rPr lang="pt-BR" sz="1100">
                <a:solidFill>
                  <a:schemeClr val="dk1"/>
                </a:solidFill>
              </a:rPr>
              <a:t> imagens criativas, editoriais, notícias, esportes, de entretenimento e históricas.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dk1"/>
                </a:solidFill>
              </a:rPr>
              <a:t>Subsidiárias: </a:t>
            </a:r>
            <a:r>
              <a:rPr lang="pt-BR" sz="1100">
                <a:solidFill>
                  <a:schemeClr val="dk1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iStock</a:t>
            </a:r>
            <a:r>
              <a:rPr lang="pt-BR" sz="1100">
                <a:solidFill>
                  <a:schemeClr val="dk1"/>
                </a:solidFill>
              </a:rPr>
              <a:t>, </a:t>
            </a:r>
            <a:r>
              <a:rPr lang="pt-BR" sz="1100">
                <a:solidFill>
                  <a:schemeClr val="dk1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Unsplash</a:t>
            </a:r>
            <a:r>
              <a:rPr lang="pt-BR" sz="1100">
                <a:solidFill>
                  <a:schemeClr val="dk1"/>
                </a:solidFill>
              </a:rPr>
              <a:t>,  Thinkstock, WireImage, FilmMagic, Photos.com, image.net, Tony Stone Images, Hulton Getty, Contorno Colecção, Comstock,  Jupiterimages, Redferns, The Image Bank, </a:t>
            </a:r>
            <a:r>
              <a:rPr b="1" lang="pt-BR" sz="1100">
                <a:solidFill>
                  <a:schemeClr val="dk1"/>
                </a:solidFill>
              </a:rPr>
              <a:t>Local na rede Internet e </a:t>
            </a:r>
            <a:r>
              <a:rPr lang="pt-BR" sz="1100">
                <a:solidFill>
                  <a:schemeClr val="dk1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Getty</a:t>
            </a:r>
            <a:r>
              <a:rPr lang="pt-BR" sz="1100">
                <a:solidFill>
                  <a:schemeClr val="dk1"/>
                </a:solidFill>
              </a:rPr>
              <a:t>. </a:t>
            </a:r>
            <a:endParaRPr sz="1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3"/>
          <p:cNvSpPr txBox="1"/>
          <p:nvPr>
            <p:ph type="title"/>
          </p:nvPr>
        </p:nvSpPr>
        <p:spPr>
          <a:xfrm>
            <a:off x="2724000" y="307975"/>
            <a:ext cx="369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pt-BR" sz="2520"/>
              <a:t>Getty Images</a:t>
            </a:r>
            <a:endParaRPr b="1" sz="2520"/>
          </a:p>
        </p:txBody>
      </p:sp>
      <p:sp>
        <p:nvSpPr>
          <p:cNvPr id="250" name="Google Shape;250;p43"/>
          <p:cNvSpPr txBox="1"/>
          <p:nvPr>
            <p:ph idx="1" type="body"/>
          </p:nvPr>
        </p:nvSpPr>
        <p:spPr>
          <a:xfrm>
            <a:off x="743100" y="4148600"/>
            <a:ext cx="7657800" cy="9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>
                <a:solidFill>
                  <a:schemeClr val="dk1"/>
                </a:solidFill>
              </a:rPr>
              <a:t>“Getty Images é um banco de imagens com base em Seattle, Estados Unidos. É um fornecedor de imagens para empresas e consumidores com um arquivo de 80 milhões de imagens e ilustrações e mais de 50.000 horas de filmagens em estoque (WIKIPÉDIA, 2021). </a:t>
            </a:r>
            <a:endParaRPr sz="1400">
              <a:solidFill>
                <a:srgbClr val="FF0000"/>
              </a:solidFill>
            </a:endParaRPr>
          </a:p>
        </p:txBody>
      </p:sp>
      <p:pic>
        <p:nvPicPr>
          <p:cNvPr id="251" name="Google Shape;251;p43"/>
          <p:cNvPicPr preferRelativeResize="0"/>
          <p:nvPr/>
        </p:nvPicPr>
        <p:blipFill rotWithShape="1">
          <a:blip r:embed="rId3">
            <a:alphaModFix/>
          </a:blip>
          <a:srcRect b="5686" l="1017" r="2985" t="9438"/>
          <a:stretch/>
        </p:blipFill>
        <p:spPr>
          <a:xfrm>
            <a:off x="1535932" y="953400"/>
            <a:ext cx="6072143" cy="301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4"/>
          <p:cNvSpPr txBox="1"/>
          <p:nvPr>
            <p:ph type="title"/>
          </p:nvPr>
        </p:nvSpPr>
        <p:spPr>
          <a:xfrm>
            <a:off x="2670900" y="380675"/>
            <a:ext cx="369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pt-BR" sz="2920"/>
              <a:t>Getty Images</a:t>
            </a:r>
            <a:endParaRPr b="1" sz="2920"/>
          </a:p>
        </p:txBody>
      </p:sp>
      <p:sp>
        <p:nvSpPr>
          <p:cNvPr id="257" name="Google Shape;257;p44"/>
          <p:cNvSpPr txBox="1"/>
          <p:nvPr>
            <p:ph idx="1" type="body"/>
          </p:nvPr>
        </p:nvSpPr>
        <p:spPr>
          <a:xfrm>
            <a:off x="675850" y="4114825"/>
            <a:ext cx="7920900" cy="10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1100"/>
              <a:buNone/>
            </a:pPr>
            <a:r>
              <a:rPr lang="pt-BR" sz="1200">
                <a:solidFill>
                  <a:schemeClr val="dk1"/>
                </a:solidFill>
              </a:rPr>
              <a:t>A Getty Images opera um grande site comercial que permite aos clientes pesquisar e navegar por imagens, comprar os direitos de utilização e efetuar o download das mesmas. Os custos das imagens variam de acordo com a resolução escolhida e tipo de direitos associados. A empresa também oferece serviços de fotografia personalizado para clientes corporativos” (WIKIPÉDIA, 2021). </a:t>
            </a:r>
            <a:endParaRPr sz="1200">
              <a:solidFill>
                <a:srgbClr val="FF0000"/>
              </a:solidFill>
            </a:endParaRPr>
          </a:p>
        </p:txBody>
      </p:sp>
      <p:pic>
        <p:nvPicPr>
          <p:cNvPr id="258" name="Google Shape;258;p44"/>
          <p:cNvPicPr preferRelativeResize="0"/>
          <p:nvPr/>
        </p:nvPicPr>
        <p:blipFill rotWithShape="1">
          <a:blip r:embed="rId3">
            <a:alphaModFix/>
          </a:blip>
          <a:srcRect b="8299" l="0" r="0" t="11668"/>
          <a:stretch/>
        </p:blipFill>
        <p:spPr>
          <a:xfrm>
            <a:off x="1484150" y="1144738"/>
            <a:ext cx="6175676" cy="277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F</a:t>
            </a:r>
            <a:r>
              <a:rPr b="1" lang="pt-BR"/>
              <a:t>lickr</a:t>
            </a:r>
            <a:endParaRPr b="1"/>
          </a:p>
        </p:txBody>
      </p:sp>
      <p:sp>
        <p:nvSpPr>
          <p:cNvPr id="264" name="Google Shape;264;p45"/>
          <p:cNvSpPr txBox="1"/>
          <p:nvPr/>
        </p:nvSpPr>
        <p:spPr>
          <a:xfrm>
            <a:off x="193850" y="1243025"/>
            <a:ext cx="6539400" cy="44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</a:rPr>
              <a:t>Público-alvo:</a:t>
            </a:r>
            <a:r>
              <a:rPr lang="pt-BR" sz="1500">
                <a:solidFill>
                  <a:schemeClr val="dk1"/>
                </a:solidFill>
              </a:rPr>
              <a:t> geral</a:t>
            </a:r>
            <a:endParaRPr sz="15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</a:rPr>
              <a:t>Autoria:</a:t>
            </a:r>
            <a:r>
              <a:rPr lang="pt-BR" sz="1500">
                <a:solidFill>
                  <a:schemeClr val="dk1"/>
                </a:solidFill>
              </a:rPr>
              <a:t> Stweart Butterfield e Caterina Fake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</a:rPr>
              <a:t>Empresas responsáveis: </a:t>
            </a:r>
            <a:r>
              <a:rPr lang="pt-BR" sz="1500">
                <a:solidFill>
                  <a:schemeClr val="dk1"/>
                </a:solidFill>
              </a:rPr>
              <a:t>Ludicorp (2004 - 2005), Yahoo! (2005-2017), Juramento (2017-2018), Smugsmug.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</a:rPr>
              <a:t>Tipo de base: </a:t>
            </a:r>
            <a:r>
              <a:rPr lang="pt-BR" sz="1500">
                <a:solidFill>
                  <a:schemeClr val="dk1"/>
                </a:solidFill>
              </a:rPr>
              <a:t>Rede social apenas com imagens</a:t>
            </a:r>
            <a:endParaRPr sz="15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</a:rPr>
              <a:t>Tipo de pesquisa:</a:t>
            </a:r>
            <a:r>
              <a:rPr lang="pt-BR" sz="1500">
                <a:solidFill>
                  <a:schemeClr val="dk1"/>
                </a:solidFill>
              </a:rPr>
              <a:t> Busca simples e avançada. 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</a:rPr>
              <a:t>Acesso:</a:t>
            </a:r>
            <a:r>
              <a:rPr lang="pt-BR" sz="1500">
                <a:solidFill>
                  <a:schemeClr val="dk1"/>
                </a:solidFill>
              </a:rPr>
              <a:t> Aberto (com alguns serviços pagos).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</a:rPr>
              <a:t>Assuntos:</a:t>
            </a:r>
            <a:r>
              <a:rPr lang="pt-BR" sz="1500">
                <a:solidFill>
                  <a:schemeClr val="dk1"/>
                </a:solidFill>
              </a:rPr>
              <a:t> permite que os usuários hospedem os mais diferentes tipos de imagem. </a:t>
            </a:r>
            <a:endParaRPr b="1"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6"/>
          <p:cNvSpPr txBox="1"/>
          <p:nvPr>
            <p:ph type="title"/>
          </p:nvPr>
        </p:nvSpPr>
        <p:spPr>
          <a:xfrm>
            <a:off x="311700" y="374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Flickr</a:t>
            </a:r>
            <a:endParaRPr b="1"/>
          </a:p>
        </p:txBody>
      </p:sp>
      <p:sp>
        <p:nvSpPr>
          <p:cNvPr id="270" name="Google Shape;270;p46"/>
          <p:cNvSpPr txBox="1"/>
          <p:nvPr/>
        </p:nvSpPr>
        <p:spPr>
          <a:xfrm>
            <a:off x="853775" y="4017425"/>
            <a:ext cx="7810500" cy="9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dk1"/>
                </a:solidFill>
                <a:highlight>
                  <a:srgbClr val="FFFFFF"/>
                </a:highlight>
              </a:rPr>
              <a:t>Em 10 de junho de 2015, o Flickr tinha um total de 112 milhões de membros registrados e mais de 3,5 milhões de novas imagens carregadas diariamente. Em 5 de agosto de 2011, o site relatou que hospedava mais de 6 bilhões de imagens. Fotos e vídeos podem ser acessados ​​do Flickr sem a necessidade de registrar uma conta, mas uma conta deve ser feita para enviar conteúdo para o site (Wikipédia, 2021). 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271" name="Google Shape;271;p46"/>
          <p:cNvPicPr preferRelativeResize="0"/>
          <p:nvPr/>
        </p:nvPicPr>
        <p:blipFill rotWithShape="1">
          <a:blip r:embed="rId3">
            <a:alphaModFix/>
          </a:blip>
          <a:srcRect b="4845" l="0" r="0" t="8469"/>
          <a:stretch/>
        </p:blipFill>
        <p:spPr>
          <a:xfrm>
            <a:off x="1506700" y="1043763"/>
            <a:ext cx="5903750" cy="2877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Flickr</a:t>
            </a:r>
            <a:endParaRPr b="1"/>
          </a:p>
        </p:txBody>
      </p:sp>
      <p:sp>
        <p:nvSpPr>
          <p:cNvPr id="277" name="Google Shape;277;p47"/>
          <p:cNvSpPr txBox="1"/>
          <p:nvPr/>
        </p:nvSpPr>
        <p:spPr>
          <a:xfrm>
            <a:off x="471000" y="4173275"/>
            <a:ext cx="82020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chemeClr val="dk1"/>
                </a:solidFill>
                <a:highlight>
                  <a:srgbClr val="FFFFFF"/>
                </a:highlight>
              </a:rPr>
              <a:t>O registro de uma conta também permite que os usuários criem uma página de perfil contendo fotos e vídeos que o usuário carregou e também concede a capacidade de adicionar outro usuário do Flickr como contato</a:t>
            </a:r>
            <a:r>
              <a:rPr lang="pt-BR" sz="1300">
                <a:solidFill>
                  <a:schemeClr val="dk1"/>
                </a:solidFill>
              </a:rPr>
              <a:t>. Além disso é possível que os usuários criem grupos públicos e privados (Wikipédia, 2021). </a:t>
            </a:r>
            <a:endParaRPr sz="1300">
              <a:solidFill>
                <a:schemeClr val="dk1"/>
              </a:solidFill>
            </a:endParaRPr>
          </a:p>
        </p:txBody>
      </p:sp>
      <p:pic>
        <p:nvPicPr>
          <p:cNvPr id="278" name="Google Shape;278;p47"/>
          <p:cNvPicPr preferRelativeResize="0"/>
          <p:nvPr/>
        </p:nvPicPr>
        <p:blipFill rotWithShape="1">
          <a:blip r:embed="rId3">
            <a:alphaModFix/>
          </a:blip>
          <a:srcRect b="3874" l="0" r="0" t="8467"/>
          <a:stretch/>
        </p:blipFill>
        <p:spPr>
          <a:xfrm>
            <a:off x="1818425" y="1215450"/>
            <a:ext cx="5600699" cy="276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A</a:t>
            </a:r>
            <a:r>
              <a:rPr b="1" lang="pt-BR"/>
              <a:t>rtstor - Biblioteca Digital Artstor </a:t>
            </a:r>
            <a:endParaRPr b="1"/>
          </a:p>
        </p:txBody>
      </p:sp>
      <p:sp>
        <p:nvSpPr>
          <p:cNvPr id="284" name="Google Shape;284;p48"/>
          <p:cNvSpPr txBox="1"/>
          <p:nvPr/>
        </p:nvSpPr>
        <p:spPr>
          <a:xfrm>
            <a:off x="193850" y="1243025"/>
            <a:ext cx="4565100" cy="50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Público-alvo: </a:t>
            </a:r>
            <a:r>
              <a:rPr lang="pt-BR" sz="1200">
                <a:solidFill>
                  <a:schemeClr val="dk1"/>
                </a:solidFill>
              </a:rPr>
              <a:t>estudantes, professores e comunidades educacionais.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Autoria:</a:t>
            </a:r>
            <a:r>
              <a:rPr lang="pt-BR" sz="1200">
                <a:solidFill>
                  <a:schemeClr val="dk1"/>
                </a:solidFill>
              </a:rPr>
              <a:t> </a:t>
            </a:r>
            <a:r>
              <a:rPr lang="pt-BR" sz="1200">
                <a:solidFill>
                  <a:schemeClr val="dk1"/>
                </a:solidFill>
                <a:highlight>
                  <a:srgbClr val="FFFFFF"/>
                </a:highlight>
              </a:rPr>
              <a:t>Andrew W. Mellon Foundation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Casa editorial:</a:t>
            </a:r>
            <a:r>
              <a:rPr lang="pt-BR" sz="1200">
                <a:solidFill>
                  <a:schemeClr val="dk1"/>
                </a:solidFill>
              </a:rPr>
              <a:t> Artstor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Tipo de base: </a:t>
            </a:r>
            <a:r>
              <a:rPr lang="pt-BR" sz="1200">
                <a:solidFill>
                  <a:schemeClr val="dk1"/>
                </a:solidFill>
              </a:rPr>
              <a:t>Histórica apenas com imagens fixas</a:t>
            </a:r>
            <a:endParaRPr sz="12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Tipo de pesquisa:</a:t>
            </a:r>
            <a:r>
              <a:rPr lang="pt-BR" sz="1200">
                <a:solidFill>
                  <a:schemeClr val="dk1"/>
                </a:solidFill>
              </a:rPr>
              <a:t> Simples e avançada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Acesso:</a:t>
            </a:r>
            <a:r>
              <a:rPr lang="pt-BR" sz="1200">
                <a:solidFill>
                  <a:schemeClr val="dk1"/>
                </a:solidFill>
              </a:rPr>
              <a:t> Fechado para instituições assinantes com algumas coleções p~ublicas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Assuntos:</a:t>
            </a:r>
            <a:r>
              <a:rPr lang="pt-BR" sz="1200">
                <a:solidFill>
                  <a:schemeClr val="dk1"/>
                </a:solidFill>
              </a:rPr>
              <a:t> </a:t>
            </a:r>
            <a:r>
              <a:rPr lang="pt-BR" sz="1200">
                <a:solidFill>
                  <a:schemeClr val="dk1"/>
                </a:solidFill>
              </a:rPr>
              <a:t>artes, arquitetura, humanidades e ciências. </a:t>
            </a:r>
            <a:endParaRPr sz="12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285" name="Google Shape;285;p48"/>
          <p:cNvPicPr preferRelativeResize="0"/>
          <p:nvPr/>
        </p:nvPicPr>
        <p:blipFill rotWithShape="1">
          <a:blip r:embed="rId3">
            <a:alphaModFix/>
          </a:blip>
          <a:srcRect b="8464" l="20338" r="21250" t="14724"/>
          <a:stretch/>
        </p:blipFill>
        <p:spPr>
          <a:xfrm>
            <a:off x="4572000" y="1527475"/>
            <a:ext cx="4019749" cy="2971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Artstor - Biblioteca Digital Artstor </a:t>
            </a:r>
            <a:endParaRPr b="1"/>
          </a:p>
        </p:txBody>
      </p:sp>
      <p:sp>
        <p:nvSpPr>
          <p:cNvPr id="291" name="Google Shape;291;p49"/>
          <p:cNvSpPr txBox="1"/>
          <p:nvPr/>
        </p:nvSpPr>
        <p:spPr>
          <a:xfrm>
            <a:off x="5278575" y="1243025"/>
            <a:ext cx="3356100" cy="3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highlight>
                  <a:srgbClr val="FFFFFF"/>
                </a:highlight>
              </a:rPr>
              <a:t>A </a:t>
            </a:r>
            <a:r>
              <a:rPr lang="pt-BR" sz="1200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Biblioteca Digital Artstor</a:t>
            </a:r>
            <a:r>
              <a:rPr lang="pt-BR" sz="1200">
                <a:solidFill>
                  <a:schemeClr val="dk1"/>
                </a:solidFill>
                <a:highlight>
                  <a:srgbClr val="FFFFFF"/>
                </a:highlight>
              </a:rPr>
              <a:t> inclui milhões de imagens de alta qualidade para educação e pesquisa em disciplinas de uma ampla variedade de colaboradores em todo o mundo. Também desenvolveram o </a:t>
            </a:r>
            <a:r>
              <a:rPr lang="pt-BR" sz="1200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JSTOR Forum</a:t>
            </a:r>
            <a:r>
              <a:rPr lang="pt-BR" sz="1200">
                <a:solidFill>
                  <a:schemeClr val="dk1"/>
                </a:solidFill>
                <a:highlight>
                  <a:srgbClr val="FFFFFF"/>
                </a:highlight>
              </a:rPr>
              <a:t> , software que permite aos usuários institucionais catalogar, gerenciar e distribuir coleções de mídia digital e torná-las mais detectáveis (Artstor, 2021).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292" name="Google Shape;292;p49"/>
          <p:cNvPicPr preferRelativeResize="0"/>
          <p:nvPr/>
        </p:nvPicPr>
        <p:blipFill rotWithShape="1">
          <a:blip r:embed="rId5">
            <a:alphaModFix/>
          </a:blip>
          <a:srcRect b="6737" l="9759" r="2398" t="7330"/>
          <a:stretch/>
        </p:blipFill>
        <p:spPr>
          <a:xfrm>
            <a:off x="571500" y="1347100"/>
            <a:ext cx="4449977" cy="2447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Artstor - Biblioteca Digital Artstor </a:t>
            </a:r>
            <a:endParaRPr b="1"/>
          </a:p>
        </p:txBody>
      </p:sp>
      <p:sp>
        <p:nvSpPr>
          <p:cNvPr id="298" name="Google Shape;298;p50"/>
          <p:cNvSpPr txBox="1"/>
          <p:nvPr/>
        </p:nvSpPr>
        <p:spPr>
          <a:xfrm>
            <a:off x="514500" y="1378125"/>
            <a:ext cx="3423600" cy="44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  <a:highlight>
                  <a:srgbClr val="FFFFFF"/>
                </a:highlight>
              </a:rPr>
              <a:t>Artstor faz parte da  </a:t>
            </a:r>
            <a:r>
              <a:rPr lang="pt-BR" sz="1200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ITHAKA</a:t>
            </a:r>
            <a:r>
              <a:rPr lang="pt-BR" sz="1200">
                <a:solidFill>
                  <a:schemeClr val="dk1"/>
                </a:solidFill>
                <a:highlight>
                  <a:srgbClr val="FFFFFF"/>
                </a:highlight>
              </a:rPr>
              <a:t> , uma organização sem fins lucrativos que ajuda a comunidade acadêmica a usar tecnologias digitais para preservar o registro acadêmico e promover a pesquisa e o ensino de maneiras sustentáveis. Hoje, as imagens da Artstor para educação e pesquisa podem </a:t>
            </a:r>
            <a:r>
              <a:rPr lang="pt-BR" sz="1200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ser encontradas no JSTOR</a:t>
            </a:r>
            <a:r>
              <a:rPr lang="pt-BR" sz="1200">
                <a:solidFill>
                  <a:schemeClr val="dk1"/>
                </a:solidFill>
                <a:highlight>
                  <a:srgbClr val="FFFFFF"/>
                </a:highlight>
              </a:rPr>
              <a:t> junto com periódicos, livros e fontes primárias de bibliotecas ao redor do mundo, com novas ferramentas para educação e pesquisa programadas para serem lançadas ao longo de 2021.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299" name="Google Shape;299;p50"/>
          <p:cNvPicPr preferRelativeResize="0"/>
          <p:nvPr/>
        </p:nvPicPr>
        <p:blipFill rotWithShape="1">
          <a:blip r:embed="rId5">
            <a:alphaModFix/>
          </a:blip>
          <a:srcRect b="12049" l="15831" r="17112" t="11927"/>
          <a:stretch/>
        </p:blipFill>
        <p:spPr>
          <a:xfrm>
            <a:off x="4083650" y="1378125"/>
            <a:ext cx="4405750" cy="2808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b="1" lang="pt-BR"/>
              <a:t>L</a:t>
            </a:r>
            <a:r>
              <a:rPr b="1" lang="pt-BR"/>
              <a:t>ouvre Online Collections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51"/>
          <p:cNvSpPr txBox="1"/>
          <p:nvPr/>
        </p:nvSpPr>
        <p:spPr>
          <a:xfrm>
            <a:off x="193850" y="1243025"/>
            <a:ext cx="8441100" cy="51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Público-alvo:</a:t>
            </a:r>
            <a:r>
              <a:rPr lang="pt-BR">
                <a:solidFill>
                  <a:schemeClr val="dk1"/>
                </a:solidFill>
              </a:rPr>
              <a:t> geral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Autoria:</a:t>
            </a:r>
            <a:r>
              <a:rPr lang="pt-BR">
                <a:solidFill>
                  <a:schemeClr val="dk1"/>
                </a:solidFill>
              </a:rPr>
              <a:t> </a:t>
            </a:r>
            <a:r>
              <a:rPr lang="pt-BR">
                <a:solidFill>
                  <a:schemeClr val="dk1"/>
                </a:solidFill>
              </a:rPr>
              <a:t>Musée du Louvre (Direção de Jean-Luc Martinez e curadoria de Marie Loure de Rochebrune)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Casa editorial:</a:t>
            </a:r>
            <a:r>
              <a:rPr lang="pt-BR">
                <a:solidFill>
                  <a:schemeClr val="dk1"/>
                </a:solidFill>
              </a:rPr>
              <a:t> </a:t>
            </a:r>
            <a:r>
              <a:rPr lang="pt-BR">
                <a:solidFill>
                  <a:schemeClr val="dk1"/>
                </a:solidFill>
              </a:rPr>
              <a:t>Musée du Louvre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Tipo de base: </a:t>
            </a:r>
            <a:r>
              <a:rPr lang="pt-BR">
                <a:solidFill>
                  <a:schemeClr val="dk1"/>
                </a:solidFill>
              </a:rPr>
              <a:t>Artística e histórica, apenas com imagens fixas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Tipo de pesquisa:</a:t>
            </a:r>
            <a:r>
              <a:rPr lang="pt-BR">
                <a:solidFill>
                  <a:schemeClr val="dk1"/>
                </a:solidFill>
              </a:rPr>
              <a:t> simples e </a:t>
            </a:r>
            <a:r>
              <a:rPr lang="pt-BR">
                <a:solidFill>
                  <a:schemeClr val="dk1"/>
                </a:solidFill>
              </a:rPr>
              <a:t>avançada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Acesso:</a:t>
            </a:r>
            <a:r>
              <a:rPr lang="pt-BR">
                <a:solidFill>
                  <a:schemeClr val="dk1"/>
                </a:solidFill>
              </a:rPr>
              <a:t> Aberto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Assuntos:</a:t>
            </a:r>
            <a:r>
              <a:rPr lang="pt-BR">
                <a:solidFill>
                  <a:schemeClr val="dk1"/>
                </a:solidFill>
              </a:rPr>
              <a:t> </a:t>
            </a:r>
            <a:r>
              <a:rPr lang="pt-BR">
                <a:solidFill>
                  <a:schemeClr val="dk1"/>
                </a:solidFill>
              </a:rPr>
              <a:t>Antiguidades do Oriente Próximo; Antiguidades egípcias; Antiguidades gregas, etruscas e romanas; Islâmica Arte; pinturas; escultura medieval, renascentista e moderna; gravuras e desenhos; artes decorativas medievais, renascentistas e modernas (LOUVRE, 2021). </a:t>
            </a:r>
            <a:endParaRPr b="1"/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2"/>
          <p:cNvSpPr txBox="1"/>
          <p:nvPr>
            <p:ph type="title"/>
          </p:nvPr>
        </p:nvSpPr>
        <p:spPr>
          <a:xfrm>
            <a:off x="393025" y="3170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pt-BR" sz="2220"/>
              <a:t>Louvre Online Collections</a:t>
            </a:r>
            <a:endParaRPr b="1" sz="22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311" name="Google Shape;311;p52"/>
          <p:cNvSpPr txBox="1"/>
          <p:nvPr/>
        </p:nvSpPr>
        <p:spPr>
          <a:xfrm>
            <a:off x="284850" y="3497825"/>
            <a:ext cx="85743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 banco de dados das coleções do Louvre consiste em entradas de mais de 480.000 obras de arte que fazem parte das coleções nacionais e registradas nos inventários dos departamentos de curadoria do museu. A base de dados das Coleções também inclui as chamadas obras 'MNR' (Musées Nationaux Récupération, ou National Museums Recovery), recuperadas após a Segunda Guerra Mundial. Por último, a base de dados das Coleções do Louvre inclui informações sobre obras emprestadas a longo prazo de outras instituições francesas ou estrangeiras (LOUVRE, 2021). </a:t>
            </a:r>
            <a:endParaRPr sz="1500"/>
          </a:p>
        </p:txBody>
      </p:sp>
      <p:pic>
        <p:nvPicPr>
          <p:cNvPr id="312" name="Google Shape;312;p52"/>
          <p:cNvPicPr preferRelativeResize="0"/>
          <p:nvPr/>
        </p:nvPicPr>
        <p:blipFill rotWithShape="1">
          <a:blip r:embed="rId3">
            <a:alphaModFix/>
          </a:blip>
          <a:srcRect b="18594" l="0" r="1283" t="10544"/>
          <a:stretch/>
        </p:blipFill>
        <p:spPr>
          <a:xfrm>
            <a:off x="1735275" y="889700"/>
            <a:ext cx="6057899" cy="244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3"/>
          <p:cNvSpPr txBox="1"/>
          <p:nvPr>
            <p:ph type="title"/>
          </p:nvPr>
        </p:nvSpPr>
        <p:spPr>
          <a:xfrm>
            <a:off x="414600" y="829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b="1" lang="pt-BR"/>
              <a:t>Louvre Online Collections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53"/>
          <p:cNvSpPr txBox="1"/>
          <p:nvPr/>
        </p:nvSpPr>
        <p:spPr>
          <a:xfrm>
            <a:off x="414600" y="1596300"/>
            <a:ext cx="41574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 site de coleções do Louvre oferece </a:t>
            </a:r>
            <a:r>
              <a:rPr b="1" lang="pt-BR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várias ferramentas de pesquisa</a:t>
            </a:r>
            <a:r>
              <a:rPr lang="pt-BR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mecanismo de pesquisa de texto completo; formulário de pesquisa avançada; recursos que filtram os resultados da pesquisa de acordo com a data de criação, coleção à qual a obra pertence, onde a obra está localizada, categoria da obra, artista / criador; álbuns temáticos; e um mapa interativo para encontrar as obras em exibição no museu (LOUVRE, 2021). </a:t>
            </a:r>
            <a:endParaRPr sz="1500"/>
          </a:p>
        </p:txBody>
      </p:sp>
      <p:pic>
        <p:nvPicPr>
          <p:cNvPr id="319" name="Google Shape;319;p53"/>
          <p:cNvPicPr preferRelativeResize="0"/>
          <p:nvPr/>
        </p:nvPicPr>
        <p:blipFill rotWithShape="1">
          <a:blip r:embed="rId3">
            <a:alphaModFix/>
          </a:blip>
          <a:srcRect b="0" l="14207" r="38066" t="11000"/>
          <a:stretch/>
        </p:blipFill>
        <p:spPr>
          <a:xfrm>
            <a:off x="5081125" y="945576"/>
            <a:ext cx="3443925" cy="361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Referências</a:t>
            </a:r>
            <a:endParaRPr/>
          </a:p>
        </p:txBody>
      </p:sp>
      <p:sp>
        <p:nvSpPr>
          <p:cNvPr id="325" name="Google Shape;325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200">
                <a:solidFill>
                  <a:schemeClr val="dk1"/>
                </a:solidFill>
              </a:rPr>
              <a:t>ABOUT THE COLLECTIONS WEBSITE. </a:t>
            </a:r>
            <a:r>
              <a:rPr b="1" lang="pt-BR" sz="1200">
                <a:solidFill>
                  <a:schemeClr val="dk1"/>
                </a:solidFill>
              </a:rPr>
              <a:t>Louvre</a:t>
            </a:r>
            <a:r>
              <a:rPr lang="pt-BR" sz="1200">
                <a:solidFill>
                  <a:schemeClr val="dk1"/>
                </a:solidFill>
              </a:rPr>
              <a:t>, 2021. Disponível em: </a:t>
            </a:r>
            <a:r>
              <a:rPr lang="pt-BR" sz="12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https://collections.louvre.fr/en/page/apropos</a:t>
            </a:r>
            <a:r>
              <a:rPr lang="pt-BR" sz="1200">
                <a:solidFill>
                  <a:schemeClr val="dk1"/>
                </a:solidFill>
              </a:rPr>
              <a:t>. Acesso em: 21 jul. 2021.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pt-BR" sz="1200">
                <a:solidFill>
                  <a:schemeClr val="dk1"/>
                </a:solidFill>
              </a:rPr>
              <a:t>ADVANCED SEARCH. </a:t>
            </a:r>
            <a:r>
              <a:rPr b="1" lang="pt-BR" sz="1200">
                <a:solidFill>
                  <a:schemeClr val="dk1"/>
                </a:solidFill>
              </a:rPr>
              <a:t>Flickr, </a:t>
            </a:r>
            <a:r>
              <a:rPr lang="pt-BR" sz="1200">
                <a:solidFill>
                  <a:schemeClr val="dk1"/>
                </a:solidFill>
              </a:rPr>
              <a:t>2021. Disponível em: </a:t>
            </a:r>
            <a:r>
              <a:rPr lang="pt-BR" sz="12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https://www.flickr.com/search/?text=olimp%C3%ADadas</a:t>
            </a:r>
            <a:r>
              <a:rPr lang="pt-BR" sz="1200">
                <a:solidFill>
                  <a:schemeClr val="dk1"/>
                </a:solidFill>
              </a:rPr>
              <a:t>. Acesso em: 21 jul. 2021.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pt-BR" sz="1200">
                <a:solidFill>
                  <a:schemeClr val="dk1"/>
                </a:solidFill>
              </a:rPr>
              <a:t>ARTSTOR. </a:t>
            </a:r>
            <a:r>
              <a:rPr b="1" lang="pt-BR" sz="1200">
                <a:solidFill>
                  <a:schemeClr val="dk1"/>
                </a:solidFill>
              </a:rPr>
              <a:t>Wikipédia</a:t>
            </a:r>
            <a:r>
              <a:rPr lang="pt-BR" sz="1200">
                <a:solidFill>
                  <a:schemeClr val="dk1"/>
                </a:solidFill>
              </a:rPr>
              <a:t>, 2021. Disponível em:  </a:t>
            </a:r>
            <a:r>
              <a:rPr lang="pt-BR" sz="12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https://en.wikipedia.org/wiki/Artstor#History</a:t>
            </a:r>
            <a:r>
              <a:rPr lang="pt-BR" sz="1200">
                <a:solidFill>
                  <a:schemeClr val="dk1"/>
                </a:solidFill>
              </a:rPr>
              <a:t>. Acesso em: 21 jul. 2021.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pt-BR" sz="1200">
                <a:solidFill>
                  <a:schemeClr val="dk1"/>
                </a:solidFill>
              </a:rPr>
              <a:t>ART CYCLOPEDIA, 2016. Disponível em: http://www.artcyclopedia.com/. Acesso em: 21 jul. 2021.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pt-BR" sz="1200">
                <a:solidFill>
                  <a:schemeClr val="dk1"/>
                </a:solidFill>
              </a:rPr>
              <a:t>BIBLIOTECA DO CONGRESSO. In: Melhores destinos, 2018. Disponível em: https://guia.melhoresdestinos.com.br/biblioteca-do-congresso-159-3712-l.html. Acesso em: 21 jul. 2021.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BIBLIOTECA NACIONAL. Disponível em: http://acervo.bn.gov.br/sophia_web/busca/avancada?bibliotecas=5. Acesso em: 21 jul. 2021.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pt-BR" sz="1200">
                <a:solidFill>
                  <a:schemeClr val="dk1"/>
                </a:solidFill>
              </a:rPr>
              <a:t>COLEÇÕES. </a:t>
            </a:r>
            <a:r>
              <a:rPr b="1" lang="pt-BR" sz="1200">
                <a:solidFill>
                  <a:schemeClr val="dk1"/>
                </a:solidFill>
              </a:rPr>
              <a:t>Artstor Library</a:t>
            </a:r>
            <a:r>
              <a:rPr lang="pt-BR" sz="1200">
                <a:solidFill>
                  <a:schemeClr val="dk1"/>
                </a:solidFill>
              </a:rPr>
              <a:t>, 2021. Disponível em: </a:t>
            </a:r>
            <a:r>
              <a:rPr lang="pt-BR" sz="1200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https://library.artstor.org/#/collection/87731146</a:t>
            </a:r>
            <a:r>
              <a:rPr lang="pt-BR" sz="1200">
                <a:solidFill>
                  <a:schemeClr val="dk1"/>
                </a:solidFill>
              </a:rPr>
              <a:t>. Acesso em: 21 jul. 2021.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523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Referências</a:t>
            </a:r>
            <a:endParaRPr/>
          </a:p>
        </p:txBody>
      </p:sp>
      <p:sp>
        <p:nvSpPr>
          <p:cNvPr id="331" name="Google Shape;331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CUNHA, Murilo Bastos da; CAVALCANTI, Cordélia Robalinho de Oliveira. </a:t>
            </a:r>
            <a:r>
              <a:rPr b="1" lang="pt-BR" sz="1200">
                <a:solidFill>
                  <a:schemeClr val="dk1"/>
                </a:solidFill>
              </a:rPr>
              <a:t>Dicionário de Biblioteconomia e Arquivologia</a:t>
            </a:r>
            <a:r>
              <a:rPr lang="pt-BR" sz="1200">
                <a:solidFill>
                  <a:schemeClr val="dk1"/>
                </a:solidFill>
              </a:rPr>
              <a:t>. Brasília: Briquet de Lemos, 2008. xvi, 451 p.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pt-BR" sz="1200">
                <a:solidFill>
                  <a:schemeClr val="dk1"/>
                </a:solidFill>
              </a:rPr>
              <a:t>EBSCO. </a:t>
            </a:r>
            <a:r>
              <a:rPr b="1" lang="pt-BR" sz="1200">
                <a:solidFill>
                  <a:schemeClr val="dk1"/>
                </a:solidFill>
              </a:rPr>
              <a:t>Art Full Text</a:t>
            </a:r>
            <a:r>
              <a:rPr lang="pt-BR" sz="1200">
                <a:solidFill>
                  <a:schemeClr val="dk1"/>
                </a:solidFill>
              </a:rPr>
              <a:t>, 2021. Disponível em: http://search.ebscohost.com/login.aspx?authtype=ip,uid&amp;profile=ehost&amp;defaultdb=aft. Acesso em: 16 jul. 2021.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FLICKR. </a:t>
            </a:r>
            <a:r>
              <a:rPr b="1" lang="pt-BR" sz="1200">
                <a:solidFill>
                  <a:schemeClr val="dk1"/>
                </a:solidFill>
              </a:rPr>
              <a:t>Wikipédia</a:t>
            </a:r>
            <a:r>
              <a:rPr lang="pt-BR" sz="1200">
                <a:solidFill>
                  <a:schemeClr val="dk1"/>
                </a:solidFill>
              </a:rPr>
              <a:t>, 2021. Disponível em: </a:t>
            </a:r>
            <a:r>
              <a:rPr lang="pt-BR" sz="12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https://en.wikipedia.org/wiki/Flickr#Access_control</a:t>
            </a:r>
            <a:r>
              <a:rPr lang="pt-BR" sz="1200">
                <a:solidFill>
                  <a:schemeClr val="dk1"/>
                </a:solidFill>
              </a:rPr>
              <a:t>. Acesso em: 21 jul. 2021.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pt-BR" sz="1200">
                <a:solidFill>
                  <a:schemeClr val="dk1"/>
                </a:solidFill>
              </a:rPr>
              <a:t>GALE. </a:t>
            </a:r>
            <a:r>
              <a:rPr b="1" lang="pt-BR" sz="1200">
                <a:solidFill>
                  <a:schemeClr val="dk1"/>
                </a:solidFill>
              </a:rPr>
              <a:t>Archives Unbound:</a:t>
            </a:r>
            <a:r>
              <a:rPr lang="pt-BR" sz="1200">
                <a:solidFill>
                  <a:schemeClr val="dk1"/>
                </a:solidFill>
              </a:rPr>
              <a:t> Women, War and Society 1914-1918, 2021. Disponível em: https://go-gale.ez67.periodicos.capes.gov.br/ps/start.do?p=GDSC&amp;u=capesnatgeo. Acesso em: 15 jul. 2021.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pt-BR" sz="1200">
                <a:solidFill>
                  <a:schemeClr val="dk1"/>
                </a:solidFill>
              </a:rPr>
              <a:t>GALE. </a:t>
            </a:r>
            <a:r>
              <a:rPr b="1" lang="pt-BR" sz="1200">
                <a:solidFill>
                  <a:schemeClr val="dk1"/>
                </a:solidFill>
              </a:rPr>
              <a:t>National Geographic</a:t>
            </a:r>
            <a:r>
              <a:rPr lang="pt-BR" sz="1200">
                <a:solidFill>
                  <a:schemeClr val="dk1"/>
                </a:solidFill>
              </a:rPr>
              <a:t>, 2021. Disponível em: http://natgeo.galegroup.com/natgeo/archive?p=NGMA&amp;u=capesnatgeo. Acesso em: 16 jul. 2021.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pt-BR" sz="1200">
                <a:solidFill>
                  <a:schemeClr val="dk1"/>
                </a:solidFill>
              </a:rPr>
              <a:t>GETTY IMAGES. In: </a:t>
            </a:r>
            <a:r>
              <a:rPr b="1" lang="pt-BR" sz="1200">
                <a:solidFill>
                  <a:schemeClr val="dk1"/>
                </a:solidFill>
              </a:rPr>
              <a:t>Wikipédia</a:t>
            </a:r>
            <a:r>
              <a:rPr lang="pt-BR" sz="1200">
                <a:solidFill>
                  <a:schemeClr val="dk1"/>
                </a:solidFill>
              </a:rPr>
              <a:t>. Disponível em: https://pt.wikipedia.org/wiki/Getty_Images. Acesso em: 15 jul. 2021.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HISTÓRIA DA BIBLIOTECA NACIONAL, 2015. In: </a:t>
            </a:r>
            <a:r>
              <a:rPr b="1" lang="pt-BR" sz="1200">
                <a:solidFill>
                  <a:schemeClr val="dk1"/>
                </a:solidFill>
              </a:rPr>
              <a:t>Diário do Rio de Janeiro</a:t>
            </a:r>
            <a:r>
              <a:rPr lang="pt-BR" sz="1200">
                <a:solidFill>
                  <a:schemeClr val="dk1"/>
                </a:solidFill>
              </a:rPr>
              <a:t>. Disponível em: </a:t>
            </a:r>
            <a:r>
              <a:rPr lang="pt-BR" sz="1200" u="sng">
                <a:solidFill>
                  <a:schemeClr val="hlink"/>
                </a:solidFill>
                <a:hlinkClick r:id="rId4"/>
              </a:rPr>
              <a:t>https://www.google.com.br/a-historia-da-biblioteca-nacional-rio-de-janeiro%2F</a:t>
            </a:r>
            <a:r>
              <a:rPr lang="pt-BR" sz="1200">
                <a:solidFill>
                  <a:schemeClr val="dk1"/>
                </a:solidFill>
              </a:rPr>
              <a:t> . Acesso em: 21 jul. 2021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IMS. </a:t>
            </a:r>
            <a:r>
              <a:rPr b="1" lang="pt-BR" sz="1200">
                <a:solidFill>
                  <a:schemeClr val="dk1"/>
                </a:solidFill>
              </a:rPr>
              <a:t>Instituto Moreira Salles</a:t>
            </a:r>
            <a:r>
              <a:rPr lang="pt-BR" sz="1200">
                <a:solidFill>
                  <a:schemeClr val="dk1"/>
                </a:solidFill>
              </a:rPr>
              <a:t>, 2021. Disponível em: https://www.aguia.usp.br/bases-dados/. Acesso em: 15 jul. 2021.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523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6"/>
          <p:cNvSpPr txBox="1"/>
          <p:nvPr>
            <p:ph idx="1" type="body"/>
          </p:nvPr>
        </p:nvSpPr>
        <p:spPr>
          <a:xfrm>
            <a:off x="311700" y="617750"/>
            <a:ext cx="8520600" cy="395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LOUVRE EXPLORE. </a:t>
            </a:r>
            <a:r>
              <a:rPr b="1" lang="pt-BR" sz="1200">
                <a:solidFill>
                  <a:schemeClr val="dk1"/>
                </a:solidFill>
              </a:rPr>
              <a:t>Louvre</a:t>
            </a:r>
            <a:r>
              <a:rPr lang="pt-BR" sz="1200">
                <a:solidFill>
                  <a:schemeClr val="dk1"/>
                </a:solidFill>
              </a:rPr>
              <a:t>, 2021. Disponível em: </a:t>
            </a:r>
            <a:r>
              <a:rPr lang="pt-BR" sz="12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https://www.louvre.fr/en/explore</a:t>
            </a:r>
            <a:r>
              <a:rPr lang="pt-BR" sz="1200">
                <a:solidFill>
                  <a:schemeClr val="dk1"/>
                </a:solidFill>
              </a:rPr>
              <a:t>. Acesso em: 21 jul. 2021.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200">
                <a:solidFill>
                  <a:schemeClr val="dk1"/>
                </a:solidFill>
              </a:rPr>
              <a:t>LIBRARY OF CONGRESS,</a:t>
            </a:r>
            <a:r>
              <a:rPr lang="pt-BR" sz="1200">
                <a:solidFill>
                  <a:schemeClr val="dk1"/>
                </a:solidFill>
              </a:rPr>
              <a:t> 2021. Disponível em: </a:t>
            </a:r>
            <a:r>
              <a:rPr lang="pt-BR" sz="1200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https://catalog.loc.gov/</a:t>
            </a:r>
            <a:r>
              <a:rPr lang="pt-BR" sz="1200">
                <a:solidFill>
                  <a:schemeClr val="dk1"/>
                </a:solidFill>
              </a:rPr>
              <a:t>.   Acesso em: 21 jul. 2021.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</a:rPr>
              <a:t>MIS.</a:t>
            </a:r>
            <a:r>
              <a:rPr b="1" lang="pt-BR" sz="1200">
                <a:solidFill>
                  <a:schemeClr val="dk1"/>
                </a:solidFill>
              </a:rPr>
              <a:t> Museu da Imagem e do Som de São Paulo, </a:t>
            </a:r>
            <a:r>
              <a:rPr lang="pt-BR" sz="1200">
                <a:solidFill>
                  <a:schemeClr val="dk1"/>
                </a:solidFill>
              </a:rPr>
              <a:t>2021. Disponível em: https://www.aguia.usp.br/bases-dados/.  Acesso em: 15 jul. 2021.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MUSEU DO LOUVRE. </a:t>
            </a:r>
            <a:r>
              <a:rPr b="1" lang="pt-BR" sz="1200">
                <a:solidFill>
                  <a:schemeClr val="dk1"/>
                </a:solidFill>
              </a:rPr>
              <a:t>Wikipédia</a:t>
            </a:r>
            <a:r>
              <a:rPr lang="pt-BR" sz="1200">
                <a:solidFill>
                  <a:schemeClr val="dk1"/>
                </a:solidFill>
              </a:rPr>
              <a:t>, 2021. Disponível em: </a:t>
            </a:r>
            <a:r>
              <a:rPr lang="pt-BR" sz="12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https://pt.wikipedia.org/wiki/Museu_do_Louvre</a:t>
            </a:r>
            <a:r>
              <a:rPr lang="pt-BR" sz="1200">
                <a:solidFill>
                  <a:schemeClr val="dk1"/>
                </a:solidFill>
              </a:rPr>
              <a:t>. Acesso em: 21 jul. 2021.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PINTEREST, 2021 (meu feed). Disponível em: </a:t>
            </a:r>
            <a:r>
              <a:rPr lang="pt-BR" sz="1100" u="sng">
                <a:solidFill>
                  <a:schemeClr val="hlink"/>
                </a:solidFill>
                <a:hlinkClick r:id="rId6"/>
              </a:rPr>
              <a:t>https://br.pinterest.com/</a:t>
            </a:r>
            <a:r>
              <a:rPr lang="pt-BR" sz="1200">
                <a:solidFill>
                  <a:schemeClr val="dk1"/>
                </a:solidFill>
              </a:rPr>
              <a:t>.</a:t>
            </a:r>
            <a:r>
              <a:rPr lang="pt-BR" sz="1200">
                <a:solidFill>
                  <a:schemeClr val="dk1"/>
                </a:solidFill>
              </a:rPr>
              <a:t> Acesso em: 21 jul. 2021.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</a:rPr>
              <a:t>PINTEREST. In: Canaltech. Disponível em: </a:t>
            </a:r>
            <a:r>
              <a:rPr lang="pt-BR" sz="1200" u="sng">
                <a:solidFill>
                  <a:schemeClr val="hlink"/>
                </a:solidFill>
                <a:hlinkClick r:id="rId7"/>
              </a:rPr>
              <a:t>https://canaltech.com.br/empresa/pinterest/</a:t>
            </a:r>
            <a:r>
              <a:rPr lang="pt-BR" sz="1200">
                <a:solidFill>
                  <a:schemeClr val="dk1"/>
                </a:solidFill>
              </a:rPr>
              <a:t>.  Acesso em: 21 jul. 2021.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RESOURCES FOR LIBRARIANS. </a:t>
            </a:r>
            <a:r>
              <a:rPr b="1" lang="pt-BR" sz="1200">
                <a:solidFill>
                  <a:schemeClr val="dk1"/>
                </a:solidFill>
              </a:rPr>
              <a:t>Jstor</a:t>
            </a:r>
            <a:r>
              <a:rPr lang="pt-BR" sz="1200">
                <a:solidFill>
                  <a:schemeClr val="dk1"/>
                </a:solidFill>
              </a:rPr>
              <a:t>, 2021. Disponível em: </a:t>
            </a:r>
            <a:r>
              <a:rPr lang="pt-BR" sz="1200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https://about.jstor.org/librarians/</a:t>
            </a:r>
            <a:r>
              <a:rPr lang="pt-BR" sz="1200">
                <a:solidFill>
                  <a:schemeClr val="dk1"/>
                </a:solidFill>
              </a:rPr>
              <a:t>. Acesso em: 21 jul. 2021.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dk1"/>
                </a:solidFill>
              </a:rPr>
              <a:t>SEARCH. </a:t>
            </a:r>
            <a:r>
              <a:rPr b="1" lang="pt-BR" sz="1100">
                <a:solidFill>
                  <a:schemeClr val="dk1"/>
                </a:solidFill>
              </a:rPr>
              <a:t>Guetty Images</a:t>
            </a:r>
            <a:r>
              <a:rPr lang="pt-BR" sz="1100">
                <a:solidFill>
                  <a:schemeClr val="dk1"/>
                </a:solidFill>
              </a:rPr>
              <a:t>, 2021. Disponível em: </a:t>
            </a:r>
            <a:r>
              <a:rPr lang="pt-BR" sz="1100" u="sng">
                <a:solidFill>
                  <a:srgbClr val="1155CC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https://www.gettyimages.com.br/search/2/image?phrase=olimp%C3%ADadas</a:t>
            </a:r>
            <a:r>
              <a:rPr lang="pt-BR" sz="1100">
                <a:solidFill>
                  <a:schemeClr val="dk1"/>
                </a:solidFill>
              </a:rPr>
              <a:t>. </a:t>
            </a:r>
            <a:r>
              <a:rPr lang="pt-BR" sz="1200">
                <a:solidFill>
                  <a:schemeClr val="dk1"/>
                </a:solidFill>
              </a:rPr>
              <a:t>Acesso em: 21 jul. 2021.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USP. </a:t>
            </a:r>
            <a:r>
              <a:rPr b="1" lang="pt-BR" sz="1200">
                <a:solidFill>
                  <a:schemeClr val="dk1"/>
                </a:solidFill>
              </a:rPr>
              <a:t>AGUIA: </a:t>
            </a:r>
            <a:r>
              <a:rPr lang="pt-BR" sz="1200">
                <a:solidFill>
                  <a:schemeClr val="dk1"/>
                </a:solidFill>
              </a:rPr>
              <a:t>Bases de Dados, 2021. Disponível em: </a:t>
            </a:r>
            <a:r>
              <a:rPr lang="pt-BR" sz="1200" u="sng">
                <a:solidFill>
                  <a:schemeClr val="hlink"/>
                </a:solidFill>
                <a:hlinkClick r:id="rId10"/>
              </a:rPr>
              <a:t>https://www.aguia.usp.br/bases-dados/</a:t>
            </a:r>
            <a:r>
              <a:rPr lang="pt-BR" sz="1200">
                <a:solidFill>
                  <a:schemeClr val="dk1"/>
                </a:solidFill>
              </a:rPr>
              <a:t>. Acesso em: 15 jul. 2021.</a:t>
            </a:r>
            <a:endParaRPr/>
          </a:p>
        </p:txBody>
      </p:sp>
      <p:sp>
        <p:nvSpPr>
          <p:cNvPr id="337" name="Google Shape;337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Referências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